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4062" r:id="rId2"/>
  </p:sldMasterIdLst>
  <p:notesMasterIdLst>
    <p:notesMasterId r:id="rId6"/>
  </p:notesMasterIdLst>
  <p:sldIdLst>
    <p:sldId id="376" r:id="rId3"/>
    <p:sldId id="372" r:id="rId4"/>
    <p:sldId id="37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C9A"/>
    <a:srgbClr val="37362E"/>
    <a:srgbClr val="E4E4E3"/>
    <a:srgbClr val="3F403F"/>
    <a:srgbClr val="808180"/>
    <a:srgbClr val="507D3B"/>
    <a:srgbClr val="518324"/>
    <a:srgbClr val="002855"/>
    <a:srgbClr val="287287"/>
    <a:srgbClr val="3836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92"/>
    <p:restoredTop sz="61905"/>
  </p:normalViewPr>
  <p:slideViewPr>
    <p:cSldViewPr snapToGrid="0">
      <p:cViewPr varScale="1">
        <p:scale>
          <a:sx n="76" d="100"/>
          <a:sy n="76" d="100"/>
        </p:scale>
        <p:origin x="2504" y="20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339E6A-86D6-344C-A916-430562E3A02A}" type="datetimeFigureOut">
              <a:rPr lang="en-US" smtClean="0"/>
              <a:t>3/6/24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65E84-2942-5842-A972-53F659890EED}" type="slidenum">
              <a:rPr lang="en-US" smtClean="0"/>
              <a:t>‹#›</a:t>
            </a:fld>
            <a:endParaRPr lang="en-US"/>
          </a:p>
        </p:txBody>
      </p:sp>
    </p:spTree>
    <p:extLst>
      <p:ext uri="{BB962C8B-B14F-4D97-AF65-F5344CB8AC3E}">
        <p14:creationId xmlns:p14="http://schemas.microsoft.com/office/powerpoint/2010/main" val="218139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Opening frame (see p. 47) </a:t>
            </a:r>
            <a:r>
              <a:rPr lang="en-US" b="1" i="1" dirty="0"/>
              <a:t>www.feedthefuture.gov/resource/feed-the-future-graphic-and-naming-standards-manual/</a:t>
            </a:r>
            <a:r>
              <a:rPr lang="en-US" b="0" i="1" dirty="0"/>
              <a:t>.</a:t>
            </a:r>
            <a:endParaRPr lang="en-US" b="1" i="1" dirty="0"/>
          </a:p>
          <a:p>
            <a:pPr marL="171450" indent="-171450">
              <a:buFont typeface="Arial" panose="020B0604020202020204" pitchFamily="34" charset="0"/>
              <a:buChar char="•"/>
            </a:pPr>
            <a:r>
              <a:rPr lang="en-US" dirty="0"/>
              <a:t>Generous clear-spacing around logos (p. 16) </a:t>
            </a:r>
            <a:r>
              <a:rPr lang="en-US" b="1" i="1" dirty="0"/>
              <a:t>www.feedthefuture.gov/resource/feed-the-future-graphic-and-naming-standards-manual/</a:t>
            </a:r>
            <a:r>
              <a:rPr lang="en-US" b="0" i="1" dirty="0"/>
              <a:t>.</a:t>
            </a:r>
            <a:endParaRPr lang="en-US" b="0" dirty="0"/>
          </a:p>
          <a:p>
            <a:pPr marL="171450" indent="-171450">
              <a:buFont typeface="Arial" panose="020B0604020202020204" pitchFamily="34" charset="0"/>
              <a:buChar char="•"/>
            </a:pPr>
            <a:r>
              <a:rPr lang="en-US" dirty="0"/>
              <a:t>Use Feed the Future brand colors and fonts: Primary blue (HEX# 237C9A) and Gill Sans. Refer to required fonts and colors on this webpage: </a:t>
            </a:r>
            <a:r>
              <a:rPr lang="en-US" b="1" i="1" dirty="0"/>
              <a:t>horticulture.ucdavis.edu/branding-communications</a:t>
            </a:r>
            <a:r>
              <a:rPr lang="en-US" i="1" dirty="0"/>
              <a:t>. </a:t>
            </a:r>
          </a:p>
          <a:p>
            <a:pPr marL="171450" indent="-171450">
              <a:buFont typeface="Arial" panose="020B0604020202020204" pitchFamily="34" charset="0"/>
              <a:buChar char="•"/>
            </a:pPr>
            <a:r>
              <a:rPr lang="en-US" i="0" dirty="0"/>
              <a:t>For how to resize a picture, shape, text box, or other object: </a:t>
            </a:r>
            <a:r>
              <a:rPr lang="en-US" b="1" i="1" dirty="0"/>
              <a:t>support.microsoft.com/</a:t>
            </a:r>
            <a:r>
              <a:rPr lang="en-US" b="1" i="1" dirty="0" err="1"/>
              <a:t>en</a:t>
            </a:r>
            <a:r>
              <a:rPr lang="en-US" b="1" i="1" dirty="0"/>
              <a:t>-us/office/resize-a-picture-shape-text-box-or-other-object-f9d717a8-b0b2-41b4-85be-e34ba28a949a</a:t>
            </a:r>
            <a:r>
              <a:rPr lang="en-US" i="0" dirty="0"/>
              <a:t>. </a:t>
            </a:r>
          </a:p>
          <a:p>
            <a:pPr marL="171450" indent="-171450">
              <a:buFont typeface="Arial" panose="020B0604020202020204" pitchFamily="34" charset="0"/>
              <a:buChar char="•"/>
            </a:pPr>
            <a:r>
              <a:rPr lang="en-US" dirty="0"/>
              <a:t>Note this template is standard widescreen 1920x1080.</a:t>
            </a: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0F265E84-2942-5842-A972-53F659890EED}" type="slidenum">
              <a:rPr lang="en-US" smtClean="0"/>
              <a:t>1</a:t>
            </a:fld>
            <a:endParaRPr lang="en-US"/>
          </a:p>
        </p:txBody>
      </p:sp>
    </p:spTree>
    <p:extLst>
      <p:ext uri="{BB962C8B-B14F-4D97-AF65-F5344CB8AC3E}">
        <p14:creationId xmlns:p14="http://schemas.microsoft.com/office/powerpoint/2010/main" val="1972289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Closing frame (see p. 47) </a:t>
            </a:r>
            <a:r>
              <a:rPr lang="en-US" b="1" i="1" dirty="0"/>
              <a:t>www.feedthefuture.gov/resource/feed-the-future-graphic-and-naming-standards-manual/</a:t>
            </a:r>
            <a:r>
              <a:rPr lang="en-US" b="0" i="1" dirty="0"/>
              <a:t>.</a:t>
            </a:r>
            <a:endParaRPr lang="en-US" b="1" i="1" dirty="0"/>
          </a:p>
          <a:p>
            <a:pPr marL="171450" indent="-171450">
              <a:buFont typeface="Arial" panose="020B0604020202020204" pitchFamily="34" charset="0"/>
              <a:buChar char="•"/>
            </a:pPr>
            <a:r>
              <a:rPr lang="en-US" dirty="0"/>
              <a:t>Generous clear-spacing around logos (p. 16) </a:t>
            </a:r>
            <a:r>
              <a:rPr lang="en-US" b="1" i="1" dirty="0"/>
              <a:t>www.feedthefuture.gov/resource/feed-the-future-graphic-and-naming-standards-manual/</a:t>
            </a:r>
            <a:r>
              <a:rPr lang="en-US" b="0" i="1" dirty="0"/>
              <a:t>.</a:t>
            </a:r>
            <a:endParaRPr lang="en-US" b="0" dirty="0"/>
          </a:p>
          <a:p>
            <a:pPr marL="171450" indent="-171450">
              <a:buFont typeface="Arial" panose="020B0604020202020204" pitchFamily="34" charset="0"/>
              <a:buChar char="•"/>
            </a:pPr>
            <a:r>
              <a:rPr lang="en-US" dirty="0"/>
              <a:t>Use Feed the Future brand colors and fonts: Primary blue (HEX# 237C9A) and Gill Sans. Refer to required fonts and colors on this webpage: </a:t>
            </a:r>
            <a:r>
              <a:rPr lang="en-US" b="1" i="1" dirty="0"/>
              <a:t>horticulture.ucdavis.edu/branding-communications</a:t>
            </a:r>
            <a:r>
              <a:rPr lang="en-US" i="1" dirty="0"/>
              <a:t>. </a:t>
            </a:r>
          </a:p>
          <a:p>
            <a:pPr marL="171450" indent="-171450">
              <a:buFont typeface="Arial" panose="020B0604020202020204" pitchFamily="34" charset="0"/>
              <a:buChar char="•"/>
            </a:pPr>
            <a:r>
              <a:rPr lang="en-US" i="0" dirty="0"/>
              <a:t>For how to resize a picture, shape, text box, or other object: </a:t>
            </a:r>
            <a:r>
              <a:rPr lang="en-US" b="1" i="1" dirty="0"/>
              <a:t>support.microsoft.com/</a:t>
            </a:r>
            <a:r>
              <a:rPr lang="en-US" b="1" i="1" dirty="0" err="1"/>
              <a:t>en</a:t>
            </a:r>
            <a:r>
              <a:rPr lang="en-US" b="1" i="1" dirty="0"/>
              <a:t>-us/office/resize-a-picture-shape-text-box-or-other-object-f9d717a8-b0b2-41b4-85be-e34ba28a949a</a:t>
            </a:r>
            <a:r>
              <a:rPr lang="en-US" i="0" dirty="0"/>
              <a:t>. </a:t>
            </a:r>
          </a:p>
          <a:p>
            <a:pPr marL="171450" indent="-171450">
              <a:buFont typeface="Arial" panose="020B0604020202020204" pitchFamily="34" charset="0"/>
              <a:buChar char="•"/>
            </a:pPr>
            <a:r>
              <a:rPr lang="en-US" dirty="0"/>
              <a:t>Note this template is standard widescreen 1920x1080.</a:t>
            </a:r>
          </a:p>
        </p:txBody>
      </p:sp>
      <p:sp>
        <p:nvSpPr>
          <p:cNvPr id="4" name="Slide Number Placeholder 3"/>
          <p:cNvSpPr>
            <a:spLocks noGrp="1"/>
          </p:cNvSpPr>
          <p:nvPr>
            <p:ph type="sldNum" sz="quarter" idx="5"/>
          </p:nvPr>
        </p:nvSpPr>
        <p:spPr/>
        <p:txBody>
          <a:bodyPr/>
          <a:lstStyle/>
          <a:p>
            <a:fld id="{0F265E84-2942-5842-A972-53F659890EED}" type="slidenum">
              <a:rPr lang="en-US" smtClean="0"/>
              <a:t>2</a:t>
            </a:fld>
            <a:endParaRPr lang="en-US"/>
          </a:p>
        </p:txBody>
      </p:sp>
    </p:spTree>
    <p:extLst>
      <p:ext uri="{BB962C8B-B14F-4D97-AF65-F5344CB8AC3E}">
        <p14:creationId xmlns:p14="http://schemas.microsoft.com/office/powerpoint/2010/main" val="47010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Disclaimer language for Horticulture Innovation Lab available at </a:t>
            </a:r>
            <a:r>
              <a:rPr lang="en-US" b="1" i="1" dirty="0"/>
              <a:t>horticulture.ucdavis.edu/branding-communications </a:t>
            </a:r>
          </a:p>
          <a:p>
            <a:pPr marL="171450" indent="-171450">
              <a:buFont typeface="Arial" panose="020B0604020202020204" pitchFamily="34" charset="0"/>
              <a:buChar char="•"/>
            </a:pPr>
            <a:r>
              <a:rPr lang="en-US" dirty="0"/>
              <a:t>Feed the Future disclaimer language (reference p. 42-3) </a:t>
            </a:r>
            <a:r>
              <a:rPr lang="en-US" b="1" i="1" dirty="0"/>
              <a:t>www.feedthefuture.gov/resource/feed-the-future-graphic-and-naming-standards-manual/</a:t>
            </a:r>
            <a:r>
              <a:rPr lang="en-US" b="0" i="1" dirty="0"/>
              <a:t>.</a:t>
            </a:r>
            <a:endParaRPr lang="en-US" b="1" i="1" dirty="0"/>
          </a:p>
          <a:p>
            <a:pPr marL="171450" indent="-171450">
              <a:buFont typeface="Arial" panose="020B0604020202020204" pitchFamily="34" charset="0"/>
              <a:buChar char="•"/>
            </a:pPr>
            <a:r>
              <a:rPr lang="en-US" dirty="0"/>
              <a:t>Note this template is standard widescreen 1920x1080.</a:t>
            </a:r>
            <a:br>
              <a:rPr lang="en-US" dirty="0"/>
            </a:b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0F265E84-2942-5842-A972-53F659890EED}" type="slidenum">
              <a:rPr lang="en-US" smtClean="0"/>
              <a:t>3</a:t>
            </a:fld>
            <a:endParaRPr lang="en-US"/>
          </a:p>
        </p:txBody>
      </p:sp>
    </p:spTree>
    <p:extLst>
      <p:ext uri="{BB962C8B-B14F-4D97-AF65-F5344CB8AC3E}">
        <p14:creationId xmlns:p14="http://schemas.microsoft.com/office/powerpoint/2010/main" val="4146776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C2ABCD-71B5-4273-0C1F-26CD123DB521}"/>
              </a:ext>
            </a:extLst>
          </p:cNvPr>
          <p:cNvSpPr/>
          <p:nvPr userDrawn="1"/>
        </p:nvSpPr>
        <p:spPr>
          <a:xfrm>
            <a:off x="0" y="0"/>
            <a:ext cx="12192000" cy="5806417"/>
          </a:xfrm>
          <a:prstGeom prst="rect">
            <a:avLst/>
          </a:prstGeom>
          <a:solidFill>
            <a:srgbClr val="237C9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751"/>
              </a:solidFill>
            </a:endParaRPr>
          </a:p>
        </p:txBody>
      </p:sp>
      <p:sp>
        <p:nvSpPr>
          <p:cNvPr id="3" name="Subtitle 4">
            <a:extLst>
              <a:ext uri="{FF2B5EF4-FFF2-40B4-BE49-F238E27FC236}">
                <a16:creationId xmlns:a16="http://schemas.microsoft.com/office/drawing/2014/main" id="{2F8B1BC1-D5C1-487A-F99C-CEBEED8B3926}"/>
              </a:ext>
            </a:extLst>
          </p:cNvPr>
          <p:cNvSpPr txBox="1">
            <a:spLocks/>
          </p:cNvSpPr>
          <p:nvPr userDrawn="1"/>
        </p:nvSpPr>
        <p:spPr>
          <a:xfrm>
            <a:off x="1988526" y="4541918"/>
            <a:ext cx="8214013" cy="339244"/>
          </a:xfrm>
          <a:prstGeom prst="rect">
            <a:avLst/>
          </a:prstGeom>
        </p:spPr>
        <p:txBody>
          <a:bodyPr anchor="t"/>
          <a:lstStyle/>
          <a:p>
            <a:pPr marL="231775" lvl="2" indent="-231775" algn="ctr">
              <a:lnSpc>
                <a:spcPts val="2000"/>
              </a:lnSpc>
            </a:pPr>
            <a:r>
              <a:rPr lang="en-US" sz="2000" dirty="0">
                <a:solidFill>
                  <a:schemeClr val="bg1"/>
                </a:solidFill>
                <a:latin typeface="Gill Sans MT"/>
                <a:cs typeface="Gill Sans MT"/>
              </a:rPr>
              <a:t>www.feedthefuture.gov</a:t>
            </a:r>
          </a:p>
        </p:txBody>
      </p:sp>
      <p:pic>
        <p:nvPicPr>
          <p:cNvPr id="4" name="Picture 3" descr="vertical RGB white.eps">
            <a:extLst>
              <a:ext uri="{FF2B5EF4-FFF2-40B4-BE49-F238E27FC236}">
                <a16:creationId xmlns:a16="http://schemas.microsoft.com/office/drawing/2014/main" id="{03DFF9CC-F62C-97B0-E7BB-25BFF7A4ED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22930" y="1051583"/>
            <a:ext cx="4945209" cy="2302837"/>
          </a:xfrm>
          <a:prstGeom prst="rect">
            <a:avLst/>
          </a:prstGeom>
        </p:spPr>
      </p:pic>
      <p:cxnSp>
        <p:nvCxnSpPr>
          <p:cNvPr id="8" name="Straight Connector 7">
            <a:extLst>
              <a:ext uri="{FF2B5EF4-FFF2-40B4-BE49-F238E27FC236}">
                <a16:creationId xmlns:a16="http://schemas.microsoft.com/office/drawing/2014/main" id="{4EF62005-64D3-17C1-4D35-CCA5650604B9}"/>
              </a:ext>
            </a:extLst>
          </p:cNvPr>
          <p:cNvCxnSpPr/>
          <p:nvPr userDrawn="1"/>
        </p:nvCxnSpPr>
        <p:spPr>
          <a:xfrm>
            <a:off x="3034524" y="3947533"/>
            <a:ext cx="6122019"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6" name="Picture 5" descr="Blue text on a black background&#10;&#10;Description automatically generated">
            <a:extLst>
              <a:ext uri="{FF2B5EF4-FFF2-40B4-BE49-F238E27FC236}">
                <a16:creationId xmlns:a16="http://schemas.microsoft.com/office/drawing/2014/main" id="{0D815679-5004-23B3-4EA5-1333223A77CB}"/>
              </a:ext>
            </a:extLst>
          </p:cNvPr>
          <p:cNvPicPr>
            <a:picLocks noChangeAspect="1"/>
          </p:cNvPicPr>
          <p:nvPr userDrawn="1"/>
        </p:nvPicPr>
        <p:blipFill>
          <a:blip r:embed="rId3"/>
          <a:stretch>
            <a:fillRect/>
          </a:stretch>
        </p:blipFill>
        <p:spPr>
          <a:xfrm>
            <a:off x="3167554" y="5920838"/>
            <a:ext cx="5855955" cy="841910"/>
          </a:xfrm>
          <a:prstGeom prst="rect">
            <a:avLst/>
          </a:prstGeom>
        </p:spPr>
      </p:pic>
    </p:spTree>
    <p:extLst>
      <p:ext uri="{BB962C8B-B14F-4D97-AF65-F5344CB8AC3E}">
        <p14:creationId xmlns:p14="http://schemas.microsoft.com/office/powerpoint/2010/main" val="3451607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C2ABCD-71B5-4273-0C1F-26CD123DB521}"/>
              </a:ext>
            </a:extLst>
          </p:cNvPr>
          <p:cNvSpPr/>
          <p:nvPr userDrawn="1"/>
        </p:nvSpPr>
        <p:spPr>
          <a:xfrm>
            <a:off x="0" y="0"/>
            <a:ext cx="12192000" cy="5806417"/>
          </a:xfrm>
          <a:prstGeom prst="rect">
            <a:avLst/>
          </a:prstGeom>
          <a:solidFill>
            <a:srgbClr val="237C9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751"/>
              </a:solidFill>
            </a:endParaRPr>
          </a:p>
        </p:txBody>
      </p:sp>
      <p:sp>
        <p:nvSpPr>
          <p:cNvPr id="3" name="Subtitle 4">
            <a:extLst>
              <a:ext uri="{FF2B5EF4-FFF2-40B4-BE49-F238E27FC236}">
                <a16:creationId xmlns:a16="http://schemas.microsoft.com/office/drawing/2014/main" id="{2F8B1BC1-D5C1-487A-F99C-CEBEED8B3926}"/>
              </a:ext>
            </a:extLst>
          </p:cNvPr>
          <p:cNvSpPr txBox="1">
            <a:spLocks/>
          </p:cNvSpPr>
          <p:nvPr userDrawn="1"/>
        </p:nvSpPr>
        <p:spPr>
          <a:xfrm>
            <a:off x="1988526" y="4541918"/>
            <a:ext cx="8214013" cy="339244"/>
          </a:xfrm>
          <a:prstGeom prst="rect">
            <a:avLst/>
          </a:prstGeom>
        </p:spPr>
        <p:txBody>
          <a:bodyPr anchor="t"/>
          <a:lstStyle/>
          <a:p>
            <a:pPr marL="231775" lvl="2" indent="-231775" algn="ctr">
              <a:lnSpc>
                <a:spcPts val="2000"/>
              </a:lnSpc>
            </a:pPr>
            <a:r>
              <a:rPr lang="en-US" sz="2000" dirty="0">
                <a:solidFill>
                  <a:schemeClr val="bg1"/>
                </a:solidFill>
                <a:latin typeface="Gill Sans MT"/>
                <a:cs typeface="Gill Sans MT"/>
              </a:rPr>
              <a:t>www.feedthefuture.gov</a:t>
            </a:r>
          </a:p>
        </p:txBody>
      </p:sp>
      <p:pic>
        <p:nvPicPr>
          <p:cNvPr id="4" name="Picture 3" descr="vertical RGB white.eps">
            <a:extLst>
              <a:ext uri="{FF2B5EF4-FFF2-40B4-BE49-F238E27FC236}">
                <a16:creationId xmlns:a16="http://schemas.microsoft.com/office/drawing/2014/main" id="{03DFF9CC-F62C-97B0-E7BB-25BFF7A4ED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22930" y="1051583"/>
            <a:ext cx="4945209" cy="2302837"/>
          </a:xfrm>
          <a:prstGeom prst="rect">
            <a:avLst/>
          </a:prstGeom>
        </p:spPr>
      </p:pic>
      <p:cxnSp>
        <p:nvCxnSpPr>
          <p:cNvPr id="8" name="Straight Connector 7">
            <a:extLst>
              <a:ext uri="{FF2B5EF4-FFF2-40B4-BE49-F238E27FC236}">
                <a16:creationId xmlns:a16="http://schemas.microsoft.com/office/drawing/2014/main" id="{4EF62005-64D3-17C1-4D35-CCA5650604B9}"/>
              </a:ext>
            </a:extLst>
          </p:cNvPr>
          <p:cNvCxnSpPr/>
          <p:nvPr userDrawn="1"/>
        </p:nvCxnSpPr>
        <p:spPr>
          <a:xfrm>
            <a:off x="3034524" y="3947533"/>
            <a:ext cx="6122019"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44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descr="Text&#10;&#10;Description automatically generated with medium confidence">
            <a:extLst>
              <a:ext uri="{FF2B5EF4-FFF2-40B4-BE49-F238E27FC236}">
                <a16:creationId xmlns:a16="http://schemas.microsoft.com/office/drawing/2014/main" id="{F516C430-DB57-544F-62C8-4656F161AC7C}"/>
              </a:ext>
            </a:extLst>
          </p:cNvPr>
          <p:cNvPicPr>
            <a:picLocks noChangeAspect="1"/>
          </p:cNvPicPr>
          <p:nvPr userDrawn="1"/>
        </p:nvPicPr>
        <p:blipFill>
          <a:blip r:embed="rId2"/>
          <a:stretch>
            <a:fillRect/>
          </a:stretch>
        </p:blipFill>
        <p:spPr>
          <a:xfrm>
            <a:off x="1832112" y="1952383"/>
            <a:ext cx="8300072" cy="1407045"/>
          </a:xfrm>
          <a:prstGeom prst="rect">
            <a:avLst/>
          </a:prstGeom>
        </p:spPr>
      </p:pic>
    </p:spTree>
    <p:extLst>
      <p:ext uri="{BB962C8B-B14F-4D97-AF65-F5344CB8AC3E}">
        <p14:creationId xmlns:p14="http://schemas.microsoft.com/office/powerpoint/2010/main" val="377496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8126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37691"/>
            <a:ext cx="10515600" cy="111739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534477"/>
            <a:ext cx="10515600" cy="36424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62B3B-2A05-AB45-879A-2C79F0A46EE7}" type="datetimeFigureOut">
              <a:rPr lang="en-US" smtClean="0"/>
              <a:t>3/6/24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4F5C5-F21B-3C4B-97C2-7FC5E83F4458}" type="slidenum">
              <a:rPr lang="en-US" smtClean="0"/>
              <a:t>‹#›</a:t>
            </a:fld>
            <a:endParaRPr lang="en-US"/>
          </a:p>
        </p:txBody>
      </p:sp>
      <p:sp>
        <p:nvSpPr>
          <p:cNvPr id="7" name="Rectangle 6">
            <a:extLst>
              <a:ext uri="{FF2B5EF4-FFF2-40B4-BE49-F238E27FC236}">
                <a16:creationId xmlns:a16="http://schemas.microsoft.com/office/drawing/2014/main" id="{454CD12B-F246-2BCF-F05C-4E414841117C}"/>
              </a:ext>
            </a:extLst>
          </p:cNvPr>
          <p:cNvSpPr/>
          <p:nvPr userDrawn="1"/>
        </p:nvSpPr>
        <p:spPr>
          <a:xfrm>
            <a:off x="0" y="1"/>
            <a:ext cx="12192000" cy="365126"/>
          </a:xfrm>
          <a:prstGeom prst="rect">
            <a:avLst/>
          </a:prstGeom>
          <a:solidFill>
            <a:srgbClr val="237C9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87287"/>
              </a:solidFill>
            </a:endParaRPr>
          </a:p>
        </p:txBody>
      </p:sp>
    </p:spTree>
    <p:extLst>
      <p:ext uri="{BB962C8B-B14F-4D97-AF65-F5344CB8AC3E}">
        <p14:creationId xmlns:p14="http://schemas.microsoft.com/office/powerpoint/2010/main" val="3816624467"/>
      </p:ext>
    </p:extLst>
  </p:cSld>
  <p:clrMap bg1="lt1" tx1="dk1" bg2="lt2" tx2="dk2" accent1="accent1" accent2="accent2" accent3="accent3" accent4="accent4" accent5="accent5" accent6="accent6" hlink="hlink" folHlink="folHlink"/>
  <p:sldLayoutIdLst>
    <p:sldLayoutId id="2147484058" r:id="rId1"/>
    <p:sldLayoutId id="2147484061" r:id="rId2"/>
  </p:sldLayoutIdLst>
  <p:txStyles>
    <p:titleStyle>
      <a:lvl1pPr algn="l" defTabSz="914400" rtl="0" eaLnBrk="1" latinLnBrk="0" hangingPunct="1">
        <a:lnSpc>
          <a:spcPct val="90000"/>
        </a:lnSpc>
        <a:spcBef>
          <a:spcPct val="0"/>
        </a:spcBef>
        <a:buNone/>
        <a:defRPr sz="4400" b="0" i="0" kern="1200">
          <a:solidFill>
            <a:srgbClr val="237C9A"/>
          </a:solidFill>
          <a:latin typeface="Gill Sans MT" panose="020B0502020104020203" pitchFamily="34"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lumMod val="65000"/>
              <a:lumOff val="35000"/>
            </a:schemeClr>
          </a:solidFill>
          <a:latin typeface="Gill Sans MT" panose="020B05020201040202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lumMod val="65000"/>
              <a:lumOff val="35000"/>
            </a:schemeClr>
          </a:solidFill>
          <a:latin typeface="Gill Sans MT" panose="020B05020201040202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lumMod val="65000"/>
              <a:lumOff val="35000"/>
            </a:schemeClr>
          </a:solidFill>
          <a:latin typeface="Gill Sans MT" panose="020B05020201040202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65000"/>
              <a:lumOff val="35000"/>
            </a:schemeClr>
          </a:solidFill>
          <a:latin typeface="Gill Sans MT" panose="020B05020201040202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65000"/>
              <a:lumOff val="35000"/>
            </a:schemeClr>
          </a:solidFill>
          <a:latin typeface="Gill Sans MT" panose="020B05020201040202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300814-B9E4-0421-7E06-8320CE2A82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D769C0-BEEA-228F-6961-D5D3E7A96B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4D399F-9342-8E64-3ED2-C24EA69FB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ill Sans MT" panose="020B0502020104020203" pitchFamily="34" charset="77"/>
              </a:defRPr>
            </a:lvl1pPr>
          </a:lstStyle>
          <a:p>
            <a:fld id="{C5DBFADE-42AC-DA4A-BD9A-E3E8ADC4762E}" type="datetimeFigureOut">
              <a:rPr lang="en-US" smtClean="0"/>
              <a:pPr/>
              <a:t>3/6/24</a:t>
            </a:fld>
            <a:endParaRPr lang="en-US"/>
          </a:p>
        </p:txBody>
      </p:sp>
      <p:sp>
        <p:nvSpPr>
          <p:cNvPr id="5" name="Footer Placeholder 4">
            <a:extLst>
              <a:ext uri="{FF2B5EF4-FFF2-40B4-BE49-F238E27FC236}">
                <a16:creationId xmlns:a16="http://schemas.microsoft.com/office/drawing/2014/main" id="{61060E7D-5E21-1F6B-A4EA-DC0D83BBB0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ill Sans MT" panose="020B0502020104020203" pitchFamily="34" charset="77"/>
              </a:defRPr>
            </a:lvl1pPr>
          </a:lstStyle>
          <a:p>
            <a:endParaRPr lang="en-US"/>
          </a:p>
        </p:txBody>
      </p:sp>
      <p:sp>
        <p:nvSpPr>
          <p:cNvPr id="6" name="Slide Number Placeholder 5">
            <a:extLst>
              <a:ext uri="{FF2B5EF4-FFF2-40B4-BE49-F238E27FC236}">
                <a16:creationId xmlns:a16="http://schemas.microsoft.com/office/drawing/2014/main" id="{142DD923-921C-3205-E927-55EDB18DAF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Gill Sans MT" panose="020B0502020104020203" pitchFamily="34" charset="77"/>
              </a:defRPr>
            </a:lvl1pPr>
          </a:lstStyle>
          <a:p>
            <a:fld id="{5E7D3399-8E56-D24F-B09B-EC363329686C}" type="slidenum">
              <a:rPr lang="en-US" smtClean="0"/>
              <a:pPr/>
              <a:t>‹#›</a:t>
            </a:fld>
            <a:endParaRPr lang="en-US"/>
          </a:p>
        </p:txBody>
      </p:sp>
    </p:spTree>
    <p:extLst>
      <p:ext uri="{BB962C8B-B14F-4D97-AF65-F5344CB8AC3E}">
        <p14:creationId xmlns:p14="http://schemas.microsoft.com/office/powerpoint/2010/main" val="1479310615"/>
      </p:ext>
    </p:extLst>
  </p:cSld>
  <p:clrMap bg1="lt1" tx1="dk1" bg2="lt2" tx2="dk2" accent1="accent1" accent2="accent2" accent3="accent3" accent4="accent4" accent5="accent5" accent6="accent6" hlink="hlink" folHlink="folHlink"/>
  <p:sldLayoutIdLst>
    <p:sldLayoutId id="2147484070" r:id="rId1"/>
    <p:sldLayoutId id="2147484071" r:id="rId2"/>
  </p:sldLayoutIdLst>
  <p:txStyles>
    <p:titleStyle>
      <a:lvl1pPr algn="l" defTabSz="914400" rtl="0" eaLnBrk="1" latinLnBrk="0" hangingPunct="1">
        <a:lnSpc>
          <a:spcPct val="90000"/>
        </a:lnSpc>
        <a:spcBef>
          <a:spcPct val="0"/>
        </a:spcBef>
        <a:buNone/>
        <a:defRPr sz="4400" kern="1200">
          <a:solidFill>
            <a:schemeClr val="tx1"/>
          </a:solidFill>
          <a:latin typeface="Gill Sans MT" panose="020B0502020104020203" pitchFamily="34"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ill Sans MT" panose="020B05020201040202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ill Sans MT" panose="020B05020201040202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12B93F-B309-4C07-4554-CDD17FE1AB6E}"/>
              </a:ext>
            </a:extLst>
          </p:cNvPr>
          <p:cNvSpPr/>
          <p:nvPr/>
        </p:nvSpPr>
        <p:spPr>
          <a:xfrm>
            <a:off x="7342189" y="6015129"/>
            <a:ext cx="1549564" cy="343625"/>
          </a:xfrm>
          <a:prstGeom prst="rect">
            <a:avLst/>
          </a:prstGeom>
          <a:solidFill>
            <a:schemeClr val="accent1">
              <a:alpha val="20085"/>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2"/>
                </a:solidFill>
              </a:rPr>
              <a:t>Your logo here</a:t>
            </a:r>
          </a:p>
        </p:txBody>
      </p:sp>
      <p:pic>
        <p:nvPicPr>
          <p:cNvPr id="4" name="Picture 3" descr="Blue text on a black background&#10;&#10;Description automatically generated">
            <a:extLst>
              <a:ext uri="{FF2B5EF4-FFF2-40B4-BE49-F238E27FC236}">
                <a16:creationId xmlns:a16="http://schemas.microsoft.com/office/drawing/2014/main" id="{DAC8ABFB-55F7-C06B-2B8C-9557E1A6457A}"/>
              </a:ext>
            </a:extLst>
          </p:cNvPr>
          <p:cNvPicPr>
            <a:picLocks noChangeAspect="1"/>
          </p:cNvPicPr>
          <p:nvPr/>
        </p:nvPicPr>
        <p:blipFill>
          <a:blip r:embed="rId3"/>
          <a:stretch>
            <a:fillRect/>
          </a:stretch>
        </p:blipFill>
        <p:spPr>
          <a:xfrm>
            <a:off x="1019503" y="5751904"/>
            <a:ext cx="6322685" cy="909011"/>
          </a:xfrm>
          <a:prstGeom prst="rect">
            <a:avLst/>
          </a:prstGeom>
        </p:spPr>
      </p:pic>
      <p:sp>
        <p:nvSpPr>
          <p:cNvPr id="5" name="Rectangle 4">
            <a:extLst>
              <a:ext uri="{FF2B5EF4-FFF2-40B4-BE49-F238E27FC236}">
                <a16:creationId xmlns:a16="http://schemas.microsoft.com/office/drawing/2014/main" id="{D9C5D55F-64B4-AF6F-C369-F6935177C39D}"/>
              </a:ext>
            </a:extLst>
          </p:cNvPr>
          <p:cNvSpPr/>
          <p:nvPr/>
        </p:nvSpPr>
        <p:spPr>
          <a:xfrm>
            <a:off x="9172555" y="6024087"/>
            <a:ext cx="1642590" cy="334668"/>
          </a:xfrm>
          <a:prstGeom prst="rect">
            <a:avLst/>
          </a:prstGeom>
          <a:solidFill>
            <a:schemeClr val="accent1">
              <a:alpha val="20085"/>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2"/>
                </a:solidFill>
              </a:rPr>
              <a:t>Your partner’s logo</a:t>
            </a:r>
          </a:p>
        </p:txBody>
      </p:sp>
    </p:spTree>
    <p:extLst>
      <p:ext uri="{BB962C8B-B14F-4D97-AF65-F5344CB8AC3E}">
        <p14:creationId xmlns:p14="http://schemas.microsoft.com/office/powerpoint/2010/main" val="92130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29DC28-EC88-8615-E740-B9D79FFE5CC0}"/>
              </a:ext>
            </a:extLst>
          </p:cNvPr>
          <p:cNvSpPr/>
          <p:nvPr/>
        </p:nvSpPr>
        <p:spPr>
          <a:xfrm>
            <a:off x="7205555" y="6151763"/>
            <a:ext cx="1549564" cy="343625"/>
          </a:xfrm>
          <a:prstGeom prst="rect">
            <a:avLst/>
          </a:prstGeom>
          <a:solidFill>
            <a:schemeClr val="accent1">
              <a:alpha val="20085"/>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2"/>
                </a:solidFill>
              </a:rPr>
              <a:t>Your logo here</a:t>
            </a:r>
          </a:p>
        </p:txBody>
      </p:sp>
      <p:pic>
        <p:nvPicPr>
          <p:cNvPr id="4" name="Picture 3" descr="Blue text on a black background&#10;&#10;Description automatically generated">
            <a:extLst>
              <a:ext uri="{FF2B5EF4-FFF2-40B4-BE49-F238E27FC236}">
                <a16:creationId xmlns:a16="http://schemas.microsoft.com/office/drawing/2014/main" id="{8E4BEC78-51C7-0C0B-2180-C4B1E5619B44}"/>
              </a:ext>
            </a:extLst>
          </p:cNvPr>
          <p:cNvPicPr>
            <a:picLocks noChangeAspect="1"/>
          </p:cNvPicPr>
          <p:nvPr/>
        </p:nvPicPr>
        <p:blipFill>
          <a:blip r:embed="rId3"/>
          <a:stretch>
            <a:fillRect/>
          </a:stretch>
        </p:blipFill>
        <p:spPr>
          <a:xfrm>
            <a:off x="882869" y="5888538"/>
            <a:ext cx="6322685" cy="909011"/>
          </a:xfrm>
          <a:prstGeom prst="rect">
            <a:avLst/>
          </a:prstGeom>
        </p:spPr>
      </p:pic>
      <p:sp>
        <p:nvSpPr>
          <p:cNvPr id="5" name="Rectangle 4">
            <a:extLst>
              <a:ext uri="{FF2B5EF4-FFF2-40B4-BE49-F238E27FC236}">
                <a16:creationId xmlns:a16="http://schemas.microsoft.com/office/drawing/2014/main" id="{8C2D9ED7-18AF-4E74-F3EB-4AB0FF5ED045}"/>
              </a:ext>
            </a:extLst>
          </p:cNvPr>
          <p:cNvSpPr/>
          <p:nvPr/>
        </p:nvSpPr>
        <p:spPr>
          <a:xfrm>
            <a:off x="9035920" y="6160721"/>
            <a:ext cx="1789735" cy="334668"/>
          </a:xfrm>
          <a:prstGeom prst="rect">
            <a:avLst/>
          </a:prstGeom>
          <a:solidFill>
            <a:schemeClr val="accent1">
              <a:alpha val="20085"/>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2"/>
                </a:solidFill>
              </a:rPr>
              <a:t>Your partner’s logo</a:t>
            </a:r>
          </a:p>
        </p:txBody>
      </p:sp>
    </p:spTree>
    <p:extLst>
      <p:ext uri="{BB962C8B-B14F-4D97-AF65-F5344CB8AC3E}">
        <p14:creationId xmlns:p14="http://schemas.microsoft.com/office/powerpoint/2010/main" val="51999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ECE44F-3944-1C6A-60B8-38CF291A9A02}"/>
              </a:ext>
            </a:extLst>
          </p:cNvPr>
          <p:cNvSpPr txBox="1"/>
          <p:nvPr/>
        </p:nvSpPr>
        <p:spPr>
          <a:xfrm>
            <a:off x="1781504" y="2368517"/>
            <a:ext cx="8628992" cy="2120965"/>
          </a:xfrm>
          <a:prstGeom prst="rect">
            <a:avLst/>
          </a:prstGeom>
          <a:noFill/>
        </p:spPr>
        <p:txBody>
          <a:bodyPr wrap="square">
            <a:spAutoFit/>
          </a:bodyPr>
          <a:lstStyle/>
          <a:p>
            <a:pPr>
              <a:lnSpc>
                <a:spcPct val="150000"/>
              </a:lnSpc>
            </a:pPr>
            <a:r>
              <a:rPr lang="en-US" b="0" dirty="0">
                <a:solidFill>
                  <a:schemeClr val="accent3">
                    <a:lumMod val="50000"/>
                  </a:schemeClr>
                </a:solidFill>
                <a:effectLst/>
                <a:latin typeface="Gill Sans MT" panose="020B0502020104020203" pitchFamily="34" charset="77"/>
              </a:rPr>
              <a:t>This video is made possible by the generous support of the American people through the United States Agency for International Development (USAID). The contents are the responsibility of the Feed the Future Innovation Lab for Horticulture [</a:t>
            </a:r>
            <a:r>
              <a:rPr lang="en-US" b="0" dirty="0">
                <a:solidFill>
                  <a:srgbClr val="C00000"/>
                </a:solidFill>
                <a:effectLst/>
                <a:latin typeface="Gill Sans MT" panose="020B0502020104020203" pitchFamily="34" charset="77"/>
              </a:rPr>
              <a:t>insert _____ Regional Hub and project name</a:t>
            </a:r>
            <a:r>
              <a:rPr lang="en-US" b="0" dirty="0">
                <a:solidFill>
                  <a:schemeClr val="accent3">
                    <a:lumMod val="50000"/>
                  </a:schemeClr>
                </a:solidFill>
                <a:effectLst/>
                <a:latin typeface="Gill Sans MT" panose="020B0502020104020203" pitchFamily="34" charset="77"/>
              </a:rPr>
              <a:t>] and do not necessarily reflect the views of USAID or the United States Government.</a:t>
            </a:r>
            <a:endParaRPr lang="en-US" dirty="0">
              <a:solidFill>
                <a:schemeClr val="accent3">
                  <a:lumMod val="50000"/>
                </a:schemeClr>
              </a:solidFill>
              <a:latin typeface="Gill Sans MT" panose="020B0502020104020203" pitchFamily="34" charset="77"/>
            </a:endParaRPr>
          </a:p>
        </p:txBody>
      </p:sp>
    </p:spTree>
    <p:extLst>
      <p:ext uri="{BB962C8B-B14F-4D97-AF65-F5344CB8AC3E}">
        <p14:creationId xmlns:p14="http://schemas.microsoft.com/office/powerpoint/2010/main" val="33181318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2287</TotalTime>
  <Words>345</Words>
  <Application>Microsoft Macintosh PowerPoint</Application>
  <PresentationFormat>Widescreen</PresentationFormat>
  <Paragraphs>22</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Gill Sans MT</vt:lpstr>
      <vt:lpstr>Office Theme</vt:lpstr>
      <vt:lpstr>1_Custom Design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Hayashi</dc:creator>
  <cp:lastModifiedBy>Heather N Hayashi</cp:lastModifiedBy>
  <cp:revision>872</cp:revision>
  <dcterms:created xsi:type="dcterms:W3CDTF">2023-02-28T19:56:31Z</dcterms:created>
  <dcterms:modified xsi:type="dcterms:W3CDTF">2024-03-07T02:07:46Z</dcterms:modified>
</cp:coreProperties>
</file>