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358" r:id="rId2"/>
    <p:sldId id="314" r:id="rId3"/>
    <p:sldId id="382" r:id="rId4"/>
    <p:sldId id="392" r:id="rId5"/>
    <p:sldId id="265" r:id="rId6"/>
    <p:sldId id="264" r:id="rId7"/>
    <p:sldId id="258" r:id="rId8"/>
    <p:sldId id="266" r:id="rId9"/>
    <p:sldId id="267" r:id="rId10"/>
    <p:sldId id="372" r:id="rId11"/>
    <p:sldId id="370" r:id="rId12"/>
    <p:sldId id="386" r:id="rId13"/>
    <p:sldId id="318" r:id="rId14"/>
    <p:sldId id="308" r:id="rId15"/>
    <p:sldId id="268" r:id="rId16"/>
    <p:sldId id="272" r:id="rId17"/>
    <p:sldId id="363" r:id="rId18"/>
    <p:sldId id="391" r:id="rId19"/>
    <p:sldId id="273" r:id="rId20"/>
    <p:sldId id="388" r:id="rId21"/>
    <p:sldId id="327" r:id="rId22"/>
    <p:sldId id="326" r:id="rId23"/>
    <p:sldId id="275" r:id="rId24"/>
    <p:sldId id="269" r:id="rId25"/>
    <p:sldId id="270" r:id="rId26"/>
    <p:sldId id="376" r:id="rId27"/>
    <p:sldId id="377" r:id="rId28"/>
    <p:sldId id="367" r:id="rId29"/>
    <p:sldId id="375" r:id="rId30"/>
    <p:sldId id="410" r:id="rId31"/>
    <p:sldId id="407" r:id="rId32"/>
    <p:sldId id="378" r:id="rId33"/>
    <p:sldId id="406" r:id="rId34"/>
    <p:sldId id="408" r:id="rId35"/>
    <p:sldId id="261" r:id="rId36"/>
    <p:sldId id="262" r:id="rId37"/>
    <p:sldId id="409" r:id="rId38"/>
    <p:sldId id="411" r:id="rId39"/>
    <p:sldId id="393" r:id="rId40"/>
    <p:sldId id="412" r:id="rId41"/>
    <p:sldId id="402" r:id="rId42"/>
    <p:sldId id="395" r:id="rId43"/>
    <p:sldId id="405" r:id="rId44"/>
    <p:sldId id="350" r:id="rId45"/>
    <p:sldId id="276" r:id="rId46"/>
    <p:sldId id="368" r:id="rId47"/>
    <p:sldId id="369" r:id="rId48"/>
  </p:sldIdLst>
  <p:sldSz cx="12192000" cy="6858000"/>
  <p:notesSz cx="6858000" cy="9144000"/>
  <p:embeddedFontLst>
    <p:embeddedFont>
      <p:font typeface="Cabin" pitchFamily="2" charset="77"/>
      <p:regular r:id="rId50"/>
      <p:bold r:id="rId51"/>
      <p:italic r:id="rId52"/>
      <p:boldItalic r:id="rId53"/>
    </p:embeddedFont>
    <p:embeddedFont>
      <p:font typeface="Garamond" panose="02020404030301010803" pitchFamily="18" charset="0"/>
      <p:regular r:id="rId54"/>
      <p:bold r:id="rId55"/>
      <p:italic r:id="rId56"/>
      <p:boldItalic r:id="rId57"/>
    </p:embeddedFont>
    <p:embeddedFont>
      <p:font typeface="Gill Sans" panose="020B0502020104020203" pitchFamily="34" charset="-79"/>
      <p:regular r:id="rId58"/>
      <p:bold r:id="rId59"/>
    </p:embeddedFont>
    <p:embeddedFont>
      <p:font typeface="Gill Sans MT" panose="020B0502020104020203" pitchFamily="34" charset="77"/>
      <p:regular r:id="rId60"/>
      <p:bold r:id="rId61"/>
      <p:italic r:id="rId62"/>
      <p:boldItalic r:id="rId63"/>
    </p:embeddedFont>
    <p:embeddedFont>
      <p:font typeface="Segoe UI" panose="020B05020402040202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ePX/m5i3HECn358CucTXGFVLAt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C9A"/>
    <a:srgbClr val="518325"/>
    <a:srgbClr val="F3F6F7"/>
    <a:srgbClr val="C2F192"/>
    <a:srgbClr val="D7F8BE"/>
    <a:srgbClr val="FFC883"/>
    <a:srgbClr val="E48341"/>
    <a:srgbClr val="C25700"/>
    <a:srgbClr val="FF5700"/>
    <a:srgbClr val="FFD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07"/>
    <p:restoredTop sz="93741"/>
  </p:normalViewPr>
  <p:slideViewPr>
    <p:cSldViewPr snapToGrid="0">
      <p:cViewPr varScale="1">
        <p:scale>
          <a:sx n="109" d="100"/>
          <a:sy n="109" d="100"/>
        </p:scale>
        <p:origin x="192" y="4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3D325-EAF8-4084-A10A-FB14CADA8840}"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548DEABC-2BFE-4BB9-A68F-E3DF15D48CFD}">
      <dgm:prSet phldrT="[Text]"/>
      <dgm:spPr>
        <a:ln w="25400">
          <a:solidFill>
            <a:srgbClr val="237C9A"/>
          </a:solidFill>
        </a:ln>
      </dgm:spPr>
      <dgm:t>
        <a:bodyPr/>
        <a:lstStyle/>
        <a:p>
          <a:r>
            <a:rPr lang="en-US" dirty="0"/>
            <a:t>External Communications</a:t>
          </a:r>
        </a:p>
      </dgm:t>
    </dgm:pt>
    <dgm:pt modelId="{203D4452-DDE5-4EF4-B693-3970C0795E10}" type="parTrans" cxnId="{B0020875-4ABD-4C91-8FCA-73D39FFA14C5}">
      <dgm:prSet/>
      <dgm:spPr/>
      <dgm:t>
        <a:bodyPr/>
        <a:lstStyle/>
        <a:p>
          <a:endParaRPr lang="en-US"/>
        </a:p>
      </dgm:t>
    </dgm:pt>
    <dgm:pt modelId="{8551C7AD-F0D2-4C68-A4EC-3DC6AEBBF929}" type="sibTrans" cxnId="{B0020875-4ABD-4C91-8FCA-73D39FFA14C5}">
      <dgm:prSet/>
      <dgm:spPr/>
      <dgm:t>
        <a:bodyPr/>
        <a:lstStyle/>
        <a:p>
          <a:endParaRPr lang="en-US"/>
        </a:p>
      </dgm:t>
    </dgm:pt>
    <dgm:pt modelId="{03E03630-42C5-4F53-81FF-07B9D845EF27}">
      <dgm:prSet phldrT="[Text]"/>
      <dgm:spPr>
        <a:ln>
          <a:solidFill>
            <a:srgbClr val="237C9A"/>
          </a:solidFill>
        </a:ln>
      </dgm:spPr>
      <dgm:t>
        <a:bodyPr/>
        <a:lstStyle/>
        <a:p>
          <a:r>
            <a:rPr lang="en-US"/>
            <a:t>Academic</a:t>
          </a:r>
        </a:p>
      </dgm:t>
    </dgm:pt>
    <dgm:pt modelId="{4E9EDFA6-EE21-4902-84F4-17323ABDD551}" type="parTrans" cxnId="{D9F5F8BA-3E85-4C31-B69F-28BCF45E8B73}">
      <dgm:prSet/>
      <dgm:spPr>
        <a:ln>
          <a:solidFill>
            <a:srgbClr val="C25700"/>
          </a:solidFill>
        </a:ln>
      </dgm:spPr>
      <dgm:t>
        <a:bodyPr/>
        <a:lstStyle/>
        <a:p>
          <a:endParaRPr lang="en-US"/>
        </a:p>
      </dgm:t>
    </dgm:pt>
    <dgm:pt modelId="{3491A4C9-9A6B-4E28-8489-6AFBE22EE4C8}" type="sibTrans" cxnId="{D9F5F8BA-3E85-4C31-B69F-28BCF45E8B73}">
      <dgm:prSet/>
      <dgm:spPr/>
      <dgm:t>
        <a:bodyPr/>
        <a:lstStyle/>
        <a:p>
          <a:endParaRPr lang="en-US"/>
        </a:p>
      </dgm:t>
    </dgm:pt>
    <dgm:pt modelId="{1763A016-149C-4E84-BFA1-3B850007E64A}">
      <dgm:prSet phldrT="[Text]"/>
      <dgm:spPr>
        <a:ln>
          <a:solidFill>
            <a:srgbClr val="237C9A"/>
          </a:solidFill>
        </a:ln>
      </dgm:spPr>
      <dgm:t>
        <a:bodyPr/>
        <a:lstStyle/>
        <a:p>
          <a:r>
            <a:rPr lang="en-US"/>
            <a:t>Journal Articles</a:t>
          </a:r>
        </a:p>
      </dgm:t>
    </dgm:pt>
    <dgm:pt modelId="{654E21FF-A19B-4DCF-8E9B-20364D7523D9}" type="parTrans" cxnId="{7F5F878D-69BB-4BC4-A8ED-04202417CE2C}">
      <dgm:prSet/>
      <dgm:spPr>
        <a:ln>
          <a:solidFill>
            <a:srgbClr val="C25700"/>
          </a:solidFill>
        </a:ln>
      </dgm:spPr>
      <dgm:t>
        <a:bodyPr/>
        <a:lstStyle/>
        <a:p>
          <a:endParaRPr lang="en-US"/>
        </a:p>
      </dgm:t>
    </dgm:pt>
    <dgm:pt modelId="{E305F716-F88D-4BE9-9568-6B8F819CD18B}" type="sibTrans" cxnId="{7F5F878D-69BB-4BC4-A8ED-04202417CE2C}">
      <dgm:prSet/>
      <dgm:spPr/>
      <dgm:t>
        <a:bodyPr/>
        <a:lstStyle/>
        <a:p>
          <a:endParaRPr lang="en-US"/>
        </a:p>
      </dgm:t>
    </dgm:pt>
    <dgm:pt modelId="{2219EEAD-9D46-474D-83ED-B500A21AB01F}">
      <dgm:prSet phldrT="[Text]"/>
      <dgm:spPr>
        <a:ln>
          <a:solidFill>
            <a:srgbClr val="237C9A"/>
          </a:solidFill>
        </a:ln>
      </dgm:spPr>
      <dgm:t>
        <a:bodyPr/>
        <a:lstStyle/>
        <a:p>
          <a:r>
            <a:rPr lang="en-US"/>
            <a:t>Other Research</a:t>
          </a:r>
        </a:p>
      </dgm:t>
    </dgm:pt>
    <dgm:pt modelId="{23988750-1F2E-492C-8A18-DF57AAC4DF9F}" type="parTrans" cxnId="{BF1ABFE1-0C82-4C0F-92C4-D5AB97DB435A}">
      <dgm:prSet/>
      <dgm:spPr>
        <a:ln>
          <a:solidFill>
            <a:srgbClr val="C25700"/>
          </a:solidFill>
        </a:ln>
      </dgm:spPr>
      <dgm:t>
        <a:bodyPr/>
        <a:lstStyle/>
        <a:p>
          <a:endParaRPr lang="en-US"/>
        </a:p>
      </dgm:t>
    </dgm:pt>
    <dgm:pt modelId="{B4838E39-A029-4AD1-B5EF-4C64E332D478}" type="sibTrans" cxnId="{BF1ABFE1-0C82-4C0F-92C4-D5AB97DB435A}">
      <dgm:prSet/>
      <dgm:spPr/>
      <dgm:t>
        <a:bodyPr/>
        <a:lstStyle/>
        <a:p>
          <a:endParaRPr lang="en-US"/>
        </a:p>
      </dgm:t>
    </dgm:pt>
    <dgm:pt modelId="{9FAD5BDE-56B6-4805-9DD7-BC70ABB94BD6}">
      <dgm:prSet phldrT="[Text]"/>
      <dgm:spPr>
        <a:ln w="25400">
          <a:solidFill>
            <a:srgbClr val="287287"/>
          </a:solidFill>
        </a:ln>
      </dgm:spPr>
      <dgm:t>
        <a:bodyPr/>
        <a:lstStyle/>
        <a:p>
          <a:r>
            <a:rPr lang="en-US"/>
            <a:t>Outreach</a:t>
          </a:r>
        </a:p>
      </dgm:t>
    </dgm:pt>
    <dgm:pt modelId="{36B96419-D850-4858-BF1C-1F50380FBA23}" type="parTrans" cxnId="{A0D002FB-674E-4890-851A-35781A783F10}">
      <dgm:prSet/>
      <dgm:spPr>
        <a:ln>
          <a:solidFill>
            <a:srgbClr val="C25700"/>
          </a:solidFill>
        </a:ln>
      </dgm:spPr>
      <dgm:t>
        <a:bodyPr/>
        <a:lstStyle/>
        <a:p>
          <a:endParaRPr lang="en-US"/>
        </a:p>
      </dgm:t>
    </dgm:pt>
    <dgm:pt modelId="{A095A16E-1D39-488A-A9F3-F7A2710BEB6C}" type="sibTrans" cxnId="{A0D002FB-674E-4890-851A-35781A783F10}">
      <dgm:prSet/>
      <dgm:spPr/>
      <dgm:t>
        <a:bodyPr/>
        <a:lstStyle/>
        <a:p>
          <a:endParaRPr lang="en-US"/>
        </a:p>
      </dgm:t>
    </dgm:pt>
    <dgm:pt modelId="{86A3009C-C359-4F02-9EF6-D621E1BBCAD6}">
      <dgm:prSet phldrT="[Text]"/>
      <dgm:spPr>
        <a:ln w="25400">
          <a:solidFill>
            <a:srgbClr val="237C9A"/>
          </a:solidFill>
        </a:ln>
      </dgm:spPr>
      <dgm:t>
        <a:bodyPr/>
        <a:lstStyle/>
        <a:p>
          <a:r>
            <a:rPr lang="en-US"/>
            <a:t>Variety of Media</a:t>
          </a:r>
        </a:p>
      </dgm:t>
    </dgm:pt>
    <dgm:pt modelId="{A69DCB66-2990-4B18-AAE5-DF192C767D30}" type="parTrans" cxnId="{98E13C08-C6D7-4DB6-BA22-973BAA1EDBAE}">
      <dgm:prSet/>
      <dgm:spPr>
        <a:ln>
          <a:solidFill>
            <a:srgbClr val="C25700"/>
          </a:solidFill>
        </a:ln>
      </dgm:spPr>
      <dgm:t>
        <a:bodyPr/>
        <a:lstStyle/>
        <a:p>
          <a:endParaRPr lang="en-US"/>
        </a:p>
      </dgm:t>
    </dgm:pt>
    <dgm:pt modelId="{AAD5D78E-AD74-40ED-899B-394AFDA5D5FB}" type="sibTrans" cxnId="{98E13C08-C6D7-4DB6-BA22-973BAA1EDBAE}">
      <dgm:prSet/>
      <dgm:spPr/>
      <dgm:t>
        <a:bodyPr/>
        <a:lstStyle/>
        <a:p>
          <a:endParaRPr lang="en-US"/>
        </a:p>
      </dgm:t>
    </dgm:pt>
    <dgm:pt modelId="{AE229972-FBFA-406C-BE25-5CFBEEA06B92}" type="pres">
      <dgm:prSet presAssocID="{5063D325-EAF8-4084-A10A-FB14CADA8840}" presName="diagram" presStyleCnt="0">
        <dgm:presLayoutVars>
          <dgm:chPref val="1"/>
          <dgm:dir/>
          <dgm:animOne val="branch"/>
          <dgm:animLvl val="lvl"/>
          <dgm:resizeHandles val="exact"/>
        </dgm:presLayoutVars>
      </dgm:prSet>
      <dgm:spPr/>
    </dgm:pt>
    <dgm:pt modelId="{4E93B22F-3FD2-4741-9EE1-954F4FA4B7AC}" type="pres">
      <dgm:prSet presAssocID="{548DEABC-2BFE-4BB9-A68F-E3DF15D48CFD}" presName="root1" presStyleCnt="0"/>
      <dgm:spPr/>
    </dgm:pt>
    <dgm:pt modelId="{D521F6B8-D8AD-49BD-AB7F-8D0286778698}" type="pres">
      <dgm:prSet presAssocID="{548DEABC-2BFE-4BB9-A68F-E3DF15D48CFD}" presName="LevelOneTextNode" presStyleLbl="node0" presStyleIdx="0" presStyleCnt="1">
        <dgm:presLayoutVars>
          <dgm:chPref val="3"/>
        </dgm:presLayoutVars>
      </dgm:prSet>
      <dgm:spPr/>
    </dgm:pt>
    <dgm:pt modelId="{A363B2A6-4F74-4CE0-B414-4C2D6E2B8B42}" type="pres">
      <dgm:prSet presAssocID="{548DEABC-2BFE-4BB9-A68F-E3DF15D48CFD}" presName="level2hierChild" presStyleCnt="0"/>
      <dgm:spPr/>
    </dgm:pt>
    <dgm:pt modelId="{A9FF8DA2-0EBC-4D89-895A-38A820FE26E4}" type="pres">
      <dgm:prSet presAssocID="{4E9EDFA6-EE21-4902-84F4-17323ABDD551}" presName="conn2-1" presStyleLbl="parChTrans1D2" presStyleIdx="0" presStyleCnt="2"/>
      <dgm:spPr/>
    </dgm:pt>
    <dgm:pt modelId="{68D501DD-CAC7-4194-9665-B4EBB3267FEF}" type="pres">
      <dgm:prSet presAssocID="{4E9EDFA6-EE21-4902-84F4-17323ABDD551}" presName="connTx" presStyleLbl="parChTrans1D2" presStyleIdx="0" presStyleCnt="2"/>
      <dgm:spPr/>
    </dgm:pt>
    <dgm:pt modelId="{F958B023-9C3E-4033-AD68-DECBDE131EA8}" type="pres">
      <dgm:prSet presAssocID="{03E03630-42C5-4F53-81FF-07B9D845EF27}" presName="root2" presStyleCnt="0"/>
      <dgm:spPr/>
    </dgm:pt>
    <dgm:pt modelId="{3304B8D7-2103-4D5B-93B9-373AB48261BF}" type="pres">
      <dgm:prSet presAssocID="{03E03630-42C5-4F53-81FF-07B9D845EF27}" presName="LevelTwoTextNode" presStyleLbl="node2" presStyleIdx="0" presStyleCnt="2">
        <dgm:presLayoutVars>
          <dgm:chPref val="3"/>
        </dgm:presLayoutVars>
      </dgm:prSet>
      <dgm:spPr/>
    </dgm:pt>
    <dgm:pt modelId="{197FE5AE-A2BF-4904-94E1-40B5181D854E}" type="pres">
      <dgm:prSet presAssocID="{03E03630-42C5-4F53-81FF-07B9D845EF27}" presName="level3hierChild" presStyleCnt="0"/>
      <dgm:spPr/>
    </dgm:pt>
    <dgm:pt modelId="{256EEEFF-D4AD-4217-BB1D-E1D81AB1B824}" type="pres">
      <dgm:prSet presAssocID="{654E21FF-A19B-4DCF-8E9B-20364D7523D9}" presName="conn2-1" presStyleLbl="parChTrans1D3" presStyleIdx="0" presStyleCnt="3"/>
      <dgm:spPr/>
    </dgm:pt>
    <dgm:pt modelId="{E573A31A-A4FA-44F3-BFA3-36D72D431751}" type="pres">
      <dgm:prSet presAssocID="{654E21FF-A19B-4DCF-8E9B-20364D7523D9}" presName="connTx" presStyleLbl="parChTrans1D3" presStyleIdx="0" presStyleCnt="3"/>
      <dgm:spPr/>
    </dgm:pt>
    <dgm:pt modelId="{70EA47E3-7ED2-4CF6-840B-3EA7DF02E8DE}" type="pres">
      <dgm:prSet presAssocID="{1763A016-149C-4E84-BFA1-3B850007E64A}" presName="root2" presStyleCnt="0"/>
      <dgm:spPr/>
    </dgm:pt>
    <dgm:pt modelId="{FFC3178D-5BB2-4D77-9F56-10DFB2432C9C}" type="pres">
      <dgm:prSet presAssocID="{1763A016-149C-4E84-BFA1-3B850007E64A}" presName="LevelTwoTextNode" presStyleLbl="node3" presStyleIdx="0" presStyleCnt="3">
        <dgm:presLayoutVars>
          <dgm:chPref val="3"/>
        </dgm:presLayoutVars>
      </dgm:prSet>
      <dgm:spPr/>
    </dgm:pt>
    <dgm:pt modelId="{58CBED93-09A6-4AE9-A404-5535371596A7}" type="pres">
      <dgm:prSet presAssocID="{1763A016-149C-4E84-BFA1-3B850007E64A}" presName="level3hierChild" presStyleCnt="0"/>
      <dgm:spPr/>
    </dgm:pt>
    <dgm:pt modelId="{0B439C43-B0C1-440B-8410-EE6879456B06}" type="pres">
      <dgm:prSet presAssocID="{23988750-1F2E-492C-8A18-DF57AAC4DF9F}" presName="conn2-1" presStyleLbl="parChTrans1D3" presStyleIdx="1" presStyleCnt="3"/>
      <dgm:spPr/>
    </dgm:pt>
    <dgm:pt modelId="{E02DF2E1-89D4-40A7-8360-DD0A49D28F8C}" type="pres">
      <dgm:prSet presAssocID="{23988750-1F2E-492C-8A18-DF57AAC4DF9F}" presName="connTx" presStyleLbl="parChTrans1D3" presStyleIdx="1" presStyleCnt="3"/>
      <dgm:spPr/>
    </dgm:pt>
    <dgm:pt modelId="{2150631F-830A-401A-A5C4-FA2B29E2423B}" type="pres">
      <dgm:prSet presAssocID="{2219EEAD-9D46-474D-83ED-B500A21AB01F}" presName="root2" presStyleCnt="0"/>
      <dgm:spPr/>
    </dgm:pt>
    <dgm:pt modelId="{EB495137-6327-454F-B920-D8B0EBDA4610}" type="pres">
      <dgm:prSet presAssocID="{2219EEAD-9D46-474D-83ED-B500A21AB01F}" presName="LevelTwoTextNode" presStyleLbl="node3" presStyleIdx="1" presStyleCnt="3">
        <dgm:presLayoutVars>
          <dgm:chPref val="3"/>
        </dgm:presLayoutVars>
      </dgm:prSet>
      <dgm:spPr/>
    </dgm:pt>
    <dgm:pt modelId="{7AC40C31-07C6-49F9-AE99-9A4414279351}" type="pres">
      <dgm:prSet presAssocID="{2219EEAD-9D46-474D-83ED-B500A21AB01F}" presName="level3hierChild" presStyleCnt="0"/>
      <dgm:spPr/>
    </dgm:pt>
    <dgm:pt modelId="{24F5E407-A547-4B4D-A71D-322CD3745825}" type="pres">
      <dgm:prSet presAssocID="{36B96419-D850-4858-BF1C-1F50380FBA23}" presName="conn2-1" presStyleLbl="parChTrans1D2" presStyleIdx="1" presStyleCnt="2"/>
      <dgm:spPr/>
    </dgm:pt>
    <dgm:pt modelId="{14388AEB-7073-4747-B110-5571BD8F7BAD}" type="pres">
      <dgm:prSet presAssocID="{36B96419-D850-4858-BF1C-1F50380FBA23}" presName="connTx" presStyleLbl="parChTrans1D2" presStyleIdx="1" presStyleCnt="2"/>
      <dgm:spPr/>
    </dgm:pt>
    <dgm:pt modelId="{078F92B6-EA71-4C4F-B47B-28B4A2EDBCBA}" type="pres">
      <dgm:prSet presAssocID="{9FAD5BDE-56B6-4805-9DD7-BC70ABB94BD6}" presName="root2" presStyleCnt="0"/>
      <dgm:spPr/>
    </dgm:pt>
    <dgm:pt modelId="{80993CBA-7293-40DE-9D0B-B950CFFB3290}" type="pres">
      <dgm:prSet presAssocID="{9FAD5BDE-56B6-4805-9DD7-BC70ABB94BD6}" presName="LevelTwoTextNode" presStyleLbl="node2" presStyleIdx="1" presStyleCnt="2">
        <dgm:presLayoutVars>
          <dgm:chPref val="3"/>
        </dgm:presLayoutVars>
      </dgm:prSet>
      <dgm:spPr/>
    </dgm:pt>
    <dgm:pt modelId="{7C0747B5-EDFF-4098-8724-241C518245B0}" type="pres">
      <dgm:prSet presAssocID="{9FAD5BDE-56B6-4805-9DD7-BC70ABB94BD6}" presName="level3hierChild" presStyleCnt="0"/>
      <dgm:spPr/>
    </dgm:pt>
    <dgm:pt modelId="{26465CF4-E4E4-4079-BDBF-49B3DB18C95F}" type="pres">
      <dgm:prSet presAssocID="{A69DCB66-2990-4B18-AAE5-DF192C767D30}" presName="conn2-1" presStyleLbl="parChTrans1D3" presStyleIdx="2" presStyleCnt="3"/>
      <dgm:spPr/>
    </dgm:pt>
    <dgm:pt modelId="{DF05EB22-4F44-4FFD-B922-80AC371B8566}" type="pres">
      <dgm:prSet presAssocID="{A69DCB66-2990-4B18-AAE5-DF192C767D30}" presName="connTx" presStyleLbl="parChTrans1D3" presStyleIdx="2" presStyleCnt="3"/>
      <dgm:spPr/>
    </dgm:pt>
    <dgm:pt modelId="{E3A93182-0A5E-448F-9F45-90308BA47888}" type="pres">
      <dgm:prSet presAssocID="{86A3009C-C359-4F02-9EF6-D621E1BBCAD6}" presName="root2" presStyleCnt="0"/>
      <dgm:spPr/>
    </dgm:pt>
    <dgm:pt modelId="{828FB4F0-19D1-482C-9B35-89212E797665}" type="pres">
      <dgm:prSet presAssocID="{86A3009C-C359-4F02-9EF6-D621E1BBCAD6}" presName="LevelTwoTextNode" presStyleLbl="node3" presStyleIdx="2" presStyleCnt="3">
        <dgm:presLayoutVars>
          <dgm:chPref val="3"/>
        </dgm:presLayoutVars>
      </dgm:prSet>
      <dgm:spPr/>
    </dgm:pt>
    <dgm:pt modelId="{9E4FD53A-0499-4016-97D6-25BF580B05AD}" type="pres">
      <dgm:prSet presAssocID="{86A3009C-C359-4F02-9EF6-D621E1BBCAD6}" presName="level3hierChild" presStyleCnt="0"/>
      <dgm:spPr/>
    </dgm:pt>
  </dgm:ptLst>
  <dgm:cxnLst>
    <dgm:cxn modelId="{24A82E02-C42D-4D29-9DDB-F207620D88C3}" type="presOf" srcId="{A69DCB66-2990-4B18-AAE5-DF192C767D30}" destId="{DF05EB22-4F44-4FFD-B922-80AC371B8566}" srcOrd="1" destOrd="0" presId="urn:microsoft.com/office/officeart/2005/8/layout/hierarchy2"/>
    <dgm:cxn modelId="{98E13C08-C6D7-4DB6-BA22-973BAA1EDBAE}" srcId="{9FAD5BDE-56B6-4805-9DD7-BC70ABB94BD6}" destId="{86A3009C-C359-4F02-9EF6-D621E1BBCAD6}" srcOrd="0" destOrd="0" parTransId="{A69DCB66-2990-4B18-AAE5-DF192C767D30}" sibTransId="{AAD5D78E-AD74-40ED-899B-394AFDA5D5FB}"/>
    <dgm:cxn modelId="{D5571D09-E051-4028-A738-BA19049F7872}" type="presOf" srcId="{654E21FF-A19B-4DCF-8E9B-20364D7523D9}" destId="{E573A31A-A4FA-44F3-BFA3-36D72D431751}" srcOrd="1" destOrd="0" presId="urn:microsoft.com/office/officeart/2005/8/layout/hierarchy2"/>
    <dgm:cxn modelId="{446C1111-8EB2-4E40-B0FD-E1EF5978B6FB}" type="presOf" srcId="{5063D325-EAF8-4084-A10A-FB14CADA8840}" destId="{AE229972-FBFA-406C-BE25-5CFBEEA06B92}" srcOrd="0" destOrd="0" presId="urn:microsoft.com/office/officeart/2005/8/layout/hierarchy2"/>
    <dgm:cxn modelId="{2C9CEB32-48B1-4286-B288-4E1B2692B103}" type="presOf" srcId="{4E9EDFA6-EE21-4902-84F4-17323ABDD551}" destId="{68D501DD-CAC7-4194-9665-B4EBB3267FEF}" srcOrd="1" destOrd="0" presId="urn:microsoft.com/office/officeart/2005/8/layout/hierarchy2"/>
    <dgm:cxn modelId="{FD62F565-3D46-4BA0-B80C-4E641D1E5E67}" type="presOf" srcId="{548DEABC-2BFE-4BB9-A68F-E3DF15D48CFD}" destId="{D521F6B8-D8AD-49BD-AB7F-8D0286778698}" srcOrd="0" destOrd="0" presId="urn:microsoft.com/office/officeart/2005/8/layout/hierarchy2"/>
    <dgm:cxn modelId="{F18F6A74-562F-421F-B0EC-B7BBF8A3111D}" type="presOf" srcId="{4E9EDFA6-EE21-4902-84F4-17323ABDD551}" destId="{A9FF8DA2-0EBC-4D89-895A-38A820FE26E4}" srcOrd="0" destOrd="0" presId="urn:microsoft.com/office/officeart/2005/8/layout/hierarchy2"/>
    <dgm:cxn modelId="{B0020875-4ABD-4C91-8FCA-73D39FFA14C5}" srcId="{5063D325-EAF8-4084-A10A-FB14CADA8840}" destId="{548DEABC-2BFE-4BB9-A68F-E3DF15D48CFD}" srcOrd="0" destOrd="0" parTransId="{203D4452-DDE5-4EF4-B693-3970C0795E10}" sibTransId="{8551C7AD-F0D2-4C68-A4EC-3DC6AEBBF929}"/>
    <dgm:cxn modelId="{7F5F878D-69BB-4BC4-A8ED-04202417CE2C}" srcId="{03E03630-42C5-4F53-81FF-07B9D845EF27}" destId="{1763A016-149C-4E84-BFA1-3B850007E64A}" srcOrd="0" destOrd="0" parTransId="{654E21FF-A19B-4DCF-8E9B-20364D7523D9}" sibTransId="{E305F716-F88D-4BE9-9568-6B8F819CD18B}"/>
    <dgm:cxn modelId="{C50025A2-EE20-4526-91D1-13A702793598}" type="presOf" srcId="{36B96419-D850-4858-BF1C-1F50380FBA23}" destId="{24F5E407-A547-4B4D-A71D-322CD3745825}" srcOrd="0" destOrd="0" presId="urn:microsoft.com/office/officeart/2005/8/layout/hierarchy2"/>
    <dgm:cxn modelId="{357862AF-64D4-45B6-B2E6-CE4276F2C4E6}" type="presOf" srcId="{36B96419-D850-4858-BF1C-1F50380FBA23}" destId="{14388AEB-7073-4747-B110-5571BD8F7BAD}" srcOrd="1" destOrd="0" presId="urn:microsoft.com/office/officeart/2005/8/layout/hierarchy2"/>
    <dgm:cxn modelId="{24CFF4B2-363D-4AED-AE5E-C037221E9DFA}" type="presOf" srcId="{1763A016-149C-4E84-BFA1-3B850007E64A}" destId="{FFC3178D-5BB2-4D77-9F56-10DFB2432C9C}" srcOrd="0" destOrd="0" presId="urn:microsoft.com/office/officeart/2005/8/layout/hierarchy2"/>
    <dgm:cxn modelId="{F497A1BA-FBDD-4FFF-994D-D1842D688798}" type="presOf" srcId="{9FAD5BDE-56B6-4805-9DD7-BC70ABB94BD6}" destId="{80993CBA-7293-40DE-9D0B-B950CFFB3290}" srcOrd="0" destOrd="0" presId="urn:microsoft.com/office/officeart/2005/8/layout/hierarchy2"/>
    <dgm:cxn modelId="{D9F5F8BA-3E85-4C31-B69F-28BCF45E8B73}" srcId="{548DEABC-2BFE-4BB9-A68F-E3DF15D48CFD}" destId="{03E03630-42C5-4F53-81FF-07B9D845EF27}" srcOrd="0" destOrd="0" parTransId="{4E9EDFA6-EE21-4902-84F4-17323ABDD551}" sibTransId="{3491A4C9-9A6B-4E28-8489-6AFBE22EE4C8}"/>
    <dgm:cxn modelId="{3412BBC9-455B-4356-A699-317CF1648266}" type="presOf" srcId="{2219EEAD-9D46-474D-83ED-B500A21AB01F}" destId="{EB495137-6327-454F-B920-D8B0EBDA4610}" srcOrd="0" destOrd="0" presId="urn:microsoft.com/office/officeart/2005/8/layout/hierarchy2"/>
    <dgm:cxn modelId="{62F968CD-9EF6-431A-A5E7-100C3E60E0BF}" type="presOf" srcId="{A69DCB66-2990-4B18-AAE5-DF192C767D30}" destId="{26465CF4-E4E4-4079-BDBF-49B3DB18C95F}" srcOrd="0" destOrd="0" presId="urn:microsoft.com/office/officeart/2005/8/layout/hierarchy2"/>
    <dgm:cxn modelId="{307BFED8-89D2-49A5-923C-6244A7D33AF1}" type="presOf" srcId="{23988750-1F2E-492C-8A18-DF57AAC4DF9F}" destId="{E02DF2E1-89D4-40A7-8360-DD0A49D28F8C}" srcOrd="1" destOrd="0" presId="urn:microsoft.com/office/officeart/2005/8/layout/hierarchy2"/>
    <dgm:cxn modelId="{2BA107D9-1AE3-43EE-964E-24F96898EE90}" type="presOf" srcId="{23988750-1F2E-492C-8A18-DF57AAC4DF9F}" destId="{0B439C43-B0C1-440B-8410-EE6879456B06}" srcOrd="0" destOrd="0" presId="urn:microsoft.com/office/officeart/2005/8/layout/hierarchy2"/>
    <dgm:cxn modelId="{BF1ABFE1-0C82-4C0F-92C4-D5AB97DB435A}" srcId="{03E03630-42C5-4F53-81FF-07B9D845EF27}" destId="{2219EEAD-9D46-474D-83ED-B500A21AB01F}" srcOrd="1" destOrd="0" parTransId="{23988750-1F2E-492C-8A18-DF57AAC4DF9F}" sibTransId="{B4838E39-A029-4AD1-B5EF-4C64E332D478}"/>
    <dgm:cxn modelId="{F1B726EE-08E9-4862-BB11-9EFE80BF0976}" type="presOf" srcId="{03E03630-42C5-4F53-81FF-07B9D845EF27}" destId="{3304B8D7-2103-4D5B-93B9-373AB48261BF}" srcOrd="0" destOrd="0" presId="urn:microsoft.com/office/officeart/2005/8/layout/hierarchy2"/>
    <dgm:cxn modelId="{D6DD52F9-FAA2-40AB-8673-EACFFFF53B2A}" type="presOf" srcId="{654E21FF-A19B-4DCF-8E9B-20364D7523D9}" destId="{256EEEFF-D4AD-4217-BB1D-E1D81AB1B824}" srcOrd="0" destOrd="0" presId="urn:microsoft.com/office/officeart/2005/8/layout/hierarchy2"/>
    <dgm:cxn modelId="{A0D002FB-674E-4890-851A-35781A783F10}" srcId="{548DEABC-2BFE-4BB9-A68F-E3DF15D48CFD}" destId="{9FAD5BDE-56B6-4805-9DD7-BC70ABB94BD6}" srcOrd="1" destOrd="0" parTransId="{36B96419-D850-4858-BF1C-1F50380FBA23}" sibTransId="{A095A16E-1D39-488A-A9F3-F7A2710BEB6C}"/>
    <dgm:cxn modelId="{612D37FE-7025-4594-A51C-7D4841C37B3D}" type="presOf" srcId="{86A3009C-C359-4F02-9EF6-D621E1BBCAD6}" destId="{828FB4F0-19D1-482C-9B35-89212E797665}" srcOrd="0" destOrd="0" presId="urn:microsoft.com/office/officeart/2005/8/layout/hierarchy2"/>
    <dgm:cxn modelId="{F986E559-6D81-4765-A14D-5F7B184B252D}" type="presParOf" srcId="{AE229972-FBFA-406C-BE25-5CFBEEA06B92}" destId="{4E93B22F-3FD2-4741-9EE1-954F4FA4B7AC}" srcOrd="0" destOrd="0" presId="urn:microsoft.com/office/officeart/2005/8/layout/hierarchy2"/>
    <dgm:cxn modelId="{3853A514-D34D-4922-8845-7B1D95FF2A01}" type="presParOf" srcId="{4E93B22F-3FD2-4741-9EE1-954F4FA4B7AC}" destId="{D521F6B8-D8AD-49BD-AB7F-8D0286778698}" srcOrd="0" destOrd="0" presId="urn:microsoft.com/office/officeart/2005/8/layout/hierarchy2"/>
    <dgm:cxn modelId="{9DD992B6-7255-4778-907B-5A5EEDF1F434}" type="presParOf" srcId="{4E93B22F-3FD2-4741-9EE1-954F4FA4B7AC}" destId="{A363B2A6-4F74-4CE0-B414-4C2D6E2B8B42}" srcOrd="1" destOrd="0" presId="urn:microsoft.com/office/officeart/2005/8/layout/hierarchy2"/>
    <dgm:cxn modelId="{3F189FCA-40EE-437F-BEEC-3BD875F79839}" type="presParOf" srcId="{A363B2A6-4F74-4CE0-B414-4C2D6E2B8B42}" destId="{A9FF8DA2-0EBC-4D89-895A-38A820FE26E4}" srcOrd="0" destOrd="0" presId="urn:microsoft.com/office/officeart/2005/8/layout/hierarchy2"/>
    <dgm:cxn modelId="{310C5D68-624E-4EEE-AB91-FFBA22C32B55}" type="presParOf" srcId="{A9FF8DA2-0EBC-4D89-895A-38A820FE26E4}" destId="{68D501DD-CAC7-4194-9665-B4EBB3267FEF}" srcOrd="0" destOrd="0" presId="urn:microsoft.com/office/officeart/2005/8/layout/hierarchy2"/>
    <dgm:cxn modelId="{69B1DF84-5825-439D-A5C3-E5AEB9573D15}" type="presParOf" srcId="{A363B2A6-4F74-4CE0-B414-4C2D6E2B8B42}" destId="{F958B023-9C3E-4033-AD68-DECBDE131EA8}" srcOrd="1" destOrd="0" presId="urn:microsoft.com/office/officeart/2005/8/layout/hierarchy2"/>
    <dgm:cxn modelId="{86765A42-112C-4994-92E7-5A04FF6EB593}" type="presParOf" srcId="{F958B023-9C3E-4033-AD68-DECBDE131EA8}" destId="{3304B8D7-2103-4D5B-93B9-373AB48261BF}" srcOrd="0" destOrd="0" presId="urn:microsoft.com/office/officeart/2005/8/layout/hierarchy2"/>
    <dgm:cxn modelId="{9FFB5247-0DCF-452D-BDA9-AC11BC9A8C6F}" type="presParOf" srcId="{F958B023-9C3E-4033-AD68-DECBDE131EA8}" destId="{197FE5AE-A2BF-4904-94E1-40B5181D854E}" srcOrd="1" destOrd="0" presId="urn:microsoft.com/office/officeart/2005/8/layout/hierarchy2"/>
    <dgm:cxn modelId="{D6ADA26D-4562-442C-94F3-19E67B146C3B}" type="presParOf" srcId="{197FE5AE-A2BF-4904-94E1-40B5181D854E}" destId="{256EEEFF-D4AD-4217-BB1D-E1D81AB1B824}" srcOrd="0" destOrd="0" presId="urn:microsoft.com/office/officeart/2005/8/layout/hierarchy2"/>
    <dgm:cxn modelId="{849DD54B-47F0-471C-9405-9E35849AF712}" type="presParOf" srcId="{256EEEFF-D4AD-4217-BB1D-E1D81AB1B824}" destId="{E573A31A-A4FA-44F3-BFA3-36D72D431751}" srcOrd="0" destOrd="0" presId="urn:microsoft.com/office/officeart/2005/8/layout/hierarchy2"/>
    <dgm:cxn modelId="{A2C17E91-868F-4757-A573-B5EFB1D8BCC5}" type="presParOf" srcId="{197FE5AE-A2BF-4904-94E1-40B5181D854E}" destId="{70EA47E3-7ED2-4CF6-840B-3EA7DF02E8DE}" srcOrd="1" destOrd="0" presId="urn:microsoft.com/office/officeart/2005/8/layout/hierarchy2"/>
    <dgm:cxn modelId="{7F342625-409E-4A31-8083-2AAEC0B9CA25}" type="presParOf" srcId="{70EA47E3-7ED2-4CF6-840B-3EA7DF02E8DE}" destId="{FFC3178D-5BB2-4D77-9F56-10DFB2432C9C}" srcOrd="0" destOrd="0" presId="urn:microsoft.com/office/officeart/2005/8/layout/hierarchy2"/>
    <dgm:cxn modelId="{423D4E47-362D-4C37-ACF6-A7738DB5153E}" type="presParOf" srcId="{70EA47E3-7ED2-4CF6-840B-3EA7DF02E8DE}" destId="{58CBED93-09A6-4AE9-A404-5535371596A7}" srcOrd="1" destOrd="0" presId="urn:microsoft.com/office/officeart/2005/8/layout/hierarchy2"/>
    <dgm:cxn modelId="{82C932BA-0F69-4F2A-9AC2-C4213A1662FA}" type="presParOf" srcId="{197FE5AE-A2BF-4904-94E1-40B5181D854E}" destId="{0B439C43-B0C1-440B-8410-EE6879456B06}" srcOrd="2" destOrd="0" presId="urn:microsoft.com/office/officeart/2005/8/layout/hierarchy2"/>
    <dgm:cxn modelId="{A9BC4FEE-741B-48E4-8FCF-61DBC067D19D}" type="presParOf" srcId="{0B439C43-B0C1-440B-8410-EE6879456B06}" destId="{E02DF2E1-89D4-40A7-8360-DD0A49D28F8C}" srcOrd="0" destOrd="0" presId="urn:microsoft.com/office/officeart/2005/8/layout/hierarchy2"/>
    <dgm:cxn modelId="{7CDEF775-93B5-4BE2-B22B-2FE5C0D56D16}" type="presParOf" srcId="{197FE5AE-A2BF-4904-94E1-40B5181D854E}" destId="{2150631F-830A-401A-A5C4-FA2B29E2423B}" srcOrd="3" destOrd="0" presId="urn:microsoft.com/office/officeart/2005/8/layout/hierarchy2"/>
    <dgm:cxn modelId="{8D1D6A6B-5919-4CF8-9491-62DE0D6A2E5E}" type="presParOf" srcId="{2150631F-830A-401A-A5C4-FA2B29E2423B}" destId="{EB495137-6327-454F-B920-D8B0EBDA4610}" srcOrd="0" destOrd="0" presId="urn:microsoft.com/office/officeart/2005/8/layout/hierarchy2"/>
    <dgm:cxn modelId="{751E8BFE-ADB1-40D5-ADB1-66D259D70A6D}" type="presParOf" srcId="{2150631F-830A-401A-A5C4-FA2B29E2423B}" destId="{7AC40C31-07C6-49F9-AE99-9A4414279351}" srcOrd="1" destOrd="0" presId="urn:microsoft.com/office/officeart/2005/8/layout/hierarchy2"/>
    <dgm:cxn modelId="{3771EA51-51D1-4878-BFEF-9A6EB4FEB9C3}" type="presParOf" srcId="{A363B2A6-4F74-4CE0-B414-4C2D6E2B8B42}" destId="{24F5E407-A547-4B4D-A71D-322CD3745825}" srcOrd="2" destOrd="0" presId="urn:microsoft.com/office/officeart/2005/8/layout/hierarchy2"/>
    <dgm:cxn modelId="{BBA7EE51-87D8-41AB-8108-41AC63A9BCA2}" type="presParOf" srcId="{24F5E407-A547-4B4D-A71D-322CD3745825}" destId="{14388AEB-7073-4747-B110-5571BD8F7BAD}" srcOrd="0" destOrd="0" presId="urn:microsoft.com/office/officeart/2005/8/layout/hierarchy2"/>
    <dgm:cxn modelId="{00C508A0-EE7B-40EB-B7EB-13417DE8AEA4}" type="presParOf" srcId="{A363B2A6-4F74-4CE0-B414-4C2D6E2B8B42}" destId="{078F92B6-EA71-4C4F-B47B-28B4A2EDBCBA}" srcOrd="3" destOrd="0" presId="urn:microsoft.com/office/officeart/2005/8/layout/hierarchy2"/>
    <dgm:cxn modelId="{A4CE4818-7BC2-4AE7-B153-A3692A39CCF9}" type="presParOf" srcId="{078F92B6-EA71-4C4F-B47B-28B4A2EDBCBA}" destId="{80993CBA-7293-40DE-9D0B-B950CFFB3290}" srcOrd="0" destOrd="0" presId="urn:microsoft.com/office/officeart/2005/8/layout/hierarchy2"/>
    <dgm:cxn modelId="{A594108B-B2FD-40F5-8A67-D739B00E9341}" type="presParOf" srcId="{078F92B6-EA71-4C4F-B47B-28B4A2EDBCBA}" destId="{7C0747B5-EDFF-4098-8724-241C518245B0}" srcOrd="1" destOrd="0" presId="urn:microsoft.com/office/officeart/2005/8/layout/hierarchy2"/>
    <dgm:cxn modelId="{52F014B3-B507-4C71-A981-B0ACA8C0D11C}" type="presParOf" srcId="{7C0747B5-EDFF-4098-8724-241C518245B0}" destId="{26465CF4-E4E4-4079-BDBF-49B3DB18C95F}" srcOrd="0" destOrd="0" presId="urn:microsoft.com/office/officeart/2005/8/layout/hierarchy2"/>
    <dgm:cxn modelId="{CA023F19-1ECC-4744-B325-CC5AEAC892EA}" type="presParOf" srcId="{26465CF4-E4E4-4079-BDBF-49B3DB18C95F}" destId="{DF05EB22-4F44-4FFD-B922-80AC371B8566}" srcOrd="0" destOrd="0" presId="urn:microsoft.com/office/officeart/2005/8/layout/hierarchy2"/>
    <dgm:cxn modelId="{531CBC07-DDE9-4551-B292-BF59CED761BC}" type="presParOf" srcId="{7C0747B5-EDFF-4098-8724-241C518245B0}" destId="{E3A93182-0A5E-448F-9F45-90308BA47888}" srcOrd="1" destOrd="0" presId="urn:microsoft.com/office/officeart/2005/8/layout/hierarchy2"/>
    <dgm:cxn modelId="{C89C6028-B6BF-4006-8934-2D312A7D4796}" type="presParOf" srcId="{E3A93182-0A5E-448F-9F45-90308BA47888}" destId="{828FB4F0-19D1-482C-9B35-89212E797665}" srcOrd="0" destOrd="0" presId="urn:microsoft.com/office/officeart/2005/8/layout/hierarchy2"/>
    <dgm:cxn modelId="{09A75632-09F0-4790-8815-23883FC7EFD5}" type="presParOf" srcId="{E3A93182-0A5E-448F-9F45-90308BA47888}" destId="{9E4FD53A-0499-4016-97D6-25BF580B05A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1F6B8-D8AD-49BD-AB7F-8D0286778698}">
      <dsp:nvSpPr>
        <dsp:cNvPr id="0" name=""/>
        <dsp:cNvSpPr/>
      </dsp:nvSpPr>
      <dsp:spPr>
        <a:xfrm>
          <a:off x="2408" y="1514113"/>
          <a:ext cx="1576516" cy="788258"/>
        </a:xfrm>
        <a:prstGeom prst="roundRect">
          <a:avLst>
            <a:gd name="adj" fmla="val 10000"/>
          </a:avLst>
        </a:prstGeom>
        <a:solidFill>
          <a:schemeClr val="lt1">
            <a:hueOff val="0"/>
            <a:satOff val="0"/>
            <a:lumOff val="0"/>
            <a:alphaOff val="0"/>
          </a:schemeClr>
        </a:solidFill>
        <a:ln w="25400" cap="flat" cmpd="sng" algn="ctr">
          <a:solidFill>
            <a:srgbClr val="237C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External Communications</a:t>
          </a:r>
        </a:p>
      </dsp:txBody>
      <dsp:txXfrm>
        <a:off x="25495" y="1537200"/>
        <a:ext cx="1530342" cy="742084"/>
      </dsp:txXfrm>
    </dsp:sp>
    <dsp:sp modelId="{A9FF8DA2-0EBC-4D89-895A-38A820FE26E4}">
      <dsp:nvSpPr>
        <dsp:cNvPr id="0" name=""/>
        <dsp:cNvSpPr/>
      </dsp:nvSpPr>
      <dsp:spPr>
        <a:xfrm rot="18770822">
          <a:off x="1430576" y="1547212"/>
          <a:ext cx="927303" cy="42187"/>
        </a:xfrm>
        <a:custGeom>
          <a:avLst/>
          <a:gdLst/>
          <a:ahLst/>
          <a:cxnLst/>
          <a:rect l="0" t="0" r="0" b="0"/>
          <a:pathLst>
            <a:path>
              <a:moveTo>
                <a:pt x="0" y="21093"/>
              </a:moveTo>
              <a:lnTo>
                <a:pt x="927303" y="21093"/>
              </a:lnTo>
            </a:path>
          </a:pathLst>
        </a:custGeom>
        <a:noFill/>
        <a:ln w="25400" cap="flat" cmpd="sng" algn="ctr">
          <a:solidFill>
            <a:srgbClr val="C257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1046" y="1545123"/>
        <a:ext cx="46365" cy="46365"/>
      </dsp:txXfrm>
    </dsp:sp>
    <dsp:sp modelId="{3304B8D7-2103-4D5B-93B9-373AB48261BF}">
      <dsp:nvSpPr>
        <dsp:cNvPr id="0" name=""/>
        <dsp:cNvSpPr/>
      </dsp:nvSpPr>
      <dsp:spPr>
        <a:xfrm>
          <a:off x="2209532" y="834240"/>
          <a:ext cx="1576516" cy="788258"/>
        </a:xfrm>
        <a:prstGeom prst="roundRect">
          <a:avLst>
            <a:gd name="adj" fmla="val 10000"/>
          </a:avLst>
        </a:prstGeom>
        <a:solidFill>
          <a:schemeClr val="lt1">
            <a:hueOff val="0"/>
            <a:satOff val="0"/>
            <a:lumOff val="0"/>
            <a:alphaOff val="0"/>
          </a:schemeClr>
        </a:solidFill>
        <a:ln w="25400" cap="flat" cmpd="sng" algn="ctr">
          <a:solidFill>
            <a:srgbClr val="237C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Academic</a:t>
          </a:r>
        </a:p>
      </dsp:txBody>
      <dsp:txXfrm>
        <a:off x="2232619" y="857327"/>
        <a:ext cx="1530342" cy="742084"/>
      </dsp:txXfrm>
    </dsp:sp>
    <dsp:sp modelId="{256EEEFF-D4AD-4217-BB1D-E1D81AB1B824}">
      <dsp:nvSpPr>
        <dsp:cNvPr id="0" name=""/>
        <dsp:cNvSpPr/>
      </dsp:nvSpPr>
      <dsp:spPr>
        <a:xfrm rot="19457599">
          <a:off x="3713055" y="980651"/>
          <a:ext cx="776594" cy="42187"/>
        </a:xfrm>
        <a:custGeom>
          <a:avLst/>
          <a:gdLst/>
          <a:ahLst/>
          <a:cxnLst/>
          <a:rect l="0" t="0" r="0" b="0"/>
          <a:pathLst>
            <a:path>
              <a:moveTo>
                <a:pt x="0" y="21093"/>
              </a:moveTo>
              <a:lnTo>
                <a:pt x="776594" y="21093"/>
              </a:lnTo>
            </a:path>
          </a:pathLst>
        </a:custGeom>
        <a:noFill/>
        <a:ln w="25400" cap="flat" cmpd="sng" algn="ctr">
          <a:solidFill>
            <a:srgbClr val="C257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1937" y="982330"/>
        <a:ext cx="38829" cy="38829"/>
      </dsp:txXfrm>
    </dsp:sp>
    <dsp:sp modelId="{FFC3178D-5BB2-4D77-9F56-10DFB2432C9C}">
      <dsp:nvSpPr>
        <dsp:cNvPr id="0" name=""/>
        <dsp:cNvSpPr/>
      </dsp:nvSpPr>
      <dsp:spPr>
        <a:xfrm>
          <a:off x="4416655" y="380991"/>
          <a:ext cx="1576516" cy="788258"/>
        </a:xfrm>
        <a:prstGeom prst="roundRect">
          <a:avLst>
            <a:gd name="adj" fmla="val 10000"/>
          </a:avLst>
        </a:prstGeom>
        <a:solidFill>
          <a:schemeClr val="lt1">
            <a:hueOff val="0"/>
            <a:satOff val="0"/>
            <a:lumOff val="0"/>
            <a:alphaOff val="0"/>
          </a:schemeClr>
        </a:solidFill>
        <a:ln w="25400" cap="flat" cmpd="sng" algn="ctr">
          <a:solidFill>
            <a:srgbClr val="237C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Journal Articles</a:t>
          </a:r>
        </a:p>
      </dsp:txBody>
      <dsp:txXfrm>
        <a:off x="4439742" y="404078"/>
        <a:ext cx="1530342" cy="742084"/>
      </dsp:txXfrm>
    </dsp:sp>
    <dsp:sp modelId="{0B439C43-B0C1-440B-8410-EE6879456B06}">
      <dsp:nvSpPr>
        <dsp:cNvPr id="0" name=""/>
        <dsp:cNvSpPr/>
      </dsp:nvSpPr>
      <dsp:spPr>
        <a:xfrm rot="2142401">
          <a:off x="3713055" y="1433899"/>
          <a:ext cx="776594" cy="42187"/>
        </a:xfrm>
        <a:custGeom>
          <a:avLst/>
          <a:gdLst/>
          <a:ahLst/>
          <a:cxnLst/>
          <a:rect l="0" t="0" r="0" b="0"/>
          <a:pathLst>
            <a:path>
              <a:moveTo>
                <a:pt x="0" y="21093"/>
              </a:moveTo>
              <a:lnTo>
                <a:pt x="776594" y="21093"/>
              </a:lnTo>
            </a:path>
          </a:pathLst>
        </a:custGeom>
        <a:noFill/>
        <a:ln w="25400" cap="flat" cmpd="sng" algn="ctr">
          <a:solidFill>
            <a:srgbClr val="C257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1937" y="1435578"/>
        <a:ext cx="38829" cy="38829"/>
      </dsp:txXfrm>
    </dsp:sp>
    <dsp:sp modelId="{EB495137-6327-454F-B920-D8B0EBDA4610}">
      <dsp:nvSpPr>
        <dsp:cNvPr id="0" name=""/>
        <dsp:cNvSpPr/>
      </dsp:nvSpPr>
      <dsp:spPr>
        <a:xfrm>
          <a:off x="4416655" y="1287488"/>
          <a:ext cx="1576516" cy="788258"/>
        </a:xfrm>
        <a:prstGeom prst="roundRect">
          <a:avLst>
            <a:gd name="adj" fmla="val 10000"/>
          </a:avLst>
        </a:prstGeom>
        <a:solidFill>
          <a:schemeClr val="lt1">
            <a:hueOff val="0"/>
            <a:satOff val="0"/>
            <a:lumOff val="0"/>
            <a:alphaOff val="0"/>
          </a:schemeClr>
        </a:solidFill>
        <a:ln w="25400" cap="flat" cmpd="sng" algn="ctr">
          <a:solidFill>
            <a:srgbClr val="237C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Other Research</a:t>
          </a:r>
        </a:p>
      </dsp:txBody>
      <dsp:txXfrm>
        <a:off x="4439742" y="1310575"/>
        <a:ext cx="1530342" cy="742084"/>
      </dsp:txXfrm>
    </dsp:sp>
    <dsp:sp modelId="{24F5E407-A547-4B4D-A71D-322CD3745825}">
      <dsp:nvSpPr>
        <dsp:cNvPr id="0" name=""/>
        <dsp:cNvSpPr/>
      </dsp:nvSpPr>
      <dsp:spPr>
        <a:xfrm rot="2829178">
          <a:off x="1430576" y="2227085"/>
          <a:ext cx="927303" cy="42187"/>
        </a:xfrm>
        <a:custGeom>
          <a:avLst/>
          <a:gdLst/>
          <a:ahLst/>
          <a:cxnLst/>
          <a:rect l="0" t="0" r="0" b="0"/>
          <a:pathLst>
            <a:path>
              <a:moveTo>
                <a:pt x="0" y="21093"/>
              </a:moveTo>
              <a:lnTo>
                <a:pt x="927303" y="21093"/>
              </a:lnTo>
            </a:path>
          </a:pathLst>
        </a:custGeom>
        <a:noFill/>
        <a:ln w="25400" cap="flat" cmpd="sng" algn="ctr">
          <a:solidFill>
            <a:srgbClr val="C257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1046" y="2224996"/>
        <a:ext cx="46365" cy="46365"/>
      </dsp:txXfrm>
    </dsp:sp>
    <dsp:sp modelId="{80993CBA-7293-40DE-9D0B-B950CFFB3290}">
      <dsp:nvSpPr>
        <dsp:cNvPr id="0" name=""/>
        <dsp:cNvSpPr/>
      </dsp:nvSpPr>
      <dsp:spPr>
        <a:xfrm>
          <a:off x="2209532" y="2193985"/>
          <a:ext cx="1576516" cy="788258"/>
        </a:xfrm>
        <a:prstGeom prst="roundRect">
          <a:avLst>
            <a:gd name="adj" fmla="val 10000"/>
          </a:avLst>
        </a:prstGeom>
        <a:solidFill>
          <a:schemeClr val="lt1">
            <a:hueOff val="0"/>
            <a:satOff val="0"/>
            <a:lumOff val="0"/>
            <a:alphaOff val="0"/>
          </a:schemeClr>
        </a:solidFill>
        <a:ln w="25400" cap="flat" cmpd="sng" algn="ctr">
          <a:solidFill>
            <a:srgbClr val="28728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Outreach</a:t>
          </a:r>
        </a:p>
      </dsp:txBody>
      <dsp:txXfrm>
        <a:off x="2232619" y="2217072"/>
        <a:ext cx="1530342" cy="742084"/>
      </dsp:txXfrm>
    </dsp:sp>
    <dsp:sp modelId="{26465CF4-E4E4-4079-BDBF-49B3DB18C95F}">
      <dsp:nvSpPr>
        <dsp:cNvPr id="0" name=""/>
        <dsp:cNvSpPr/>
      </dsp:nvSpPr>
      <dsp:spPr>
        <a:xfrm>
          <a:off x="3786048" y="2567021"/>
          <a:ext cx="630606" cy="42187"/>
        </a:xfrm>
        <a:custGeom>
          <a:avLst/>
          <a:gdLst/>
          <a:ahLst/>
          <a:cxnLst/>
          <a:rect l="0" t="0" r="0" b="0"/>
          <a:pathLst>
            <a:path>
              <a:moveTo>
                <a:pt x="0" y="21093"/>
              </a:moveTo>
              <a:lnTo>
                <a:pt x="630606" y="21093"/>
              </a:lnTo>
            </a:path>
          </a:pathLst>
        </a:custGeom>
        <a:noFill/>
        <a:ln w="25400" cap="flat" cmpd="sng" algn="ctr">
          <a:solidFill>
            <a:srgbClr val="C257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5587" y="2572350"/>
        <a:ext cx="31530" cy="31530"/>
      </dsp:txXfrm>
    </dsp:sp>
    <dsp:sp modelId="{828FB4F0-19D1-482C-9B35-89212E797665}">
      <dsp:nvSpPr>
        <dsp:cNvPr id="0" name=""/>
        <dsp:cNvSpPr/>
      </dsp:nvSpPr>
      <dsp:spPr>
        <a:xfrm>
          <a:off x="4416655" y="2193985"/>
          <a:ext cx="1576516" cy="788258"/>
        </a:xfrm>
        <a:prstGeom prst="roundRect">
          <a:avLst>
            <a:gd name="adj" fmla="val 10000"/>
          </a:avLst>
        </a:prstGeom>
        <a:solidFill>
          <a:schemeClr val="lt1">
            <a:hueOff val="0"/>
            <a:satOff val="0"/>
            <a:lumOff val="0"/>
            <a:alphaOff val="0"/>
          </a:schemeClr>
        </a:solidFill>
        <a:ln w="25400" cap="flat" cmpd="sng" algn="ctr">
          <a:solidFill>
            <a:srgbClr val="237C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Variety of Media</a:t>
          </a:r>
        </a:p>
      </dsp:txBody>
      <dsp:txXfrm>
        <a:off x="4439742" y="2217072"/>
        <a:ext cx="1530342" cy="7420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eedthefuture.gov/feed-the-future-innovation-lab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eedthefuture.gov/resource/feed-the-future-graphic-and-naming-standards-manua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eedthefuture.gov/resource/feed-the-future-graphic-and-naming-standards-manua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eedthefuture.gov/resource/feed-the-future-graphic-and-naming-standards-manua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eedthefuture.gov/resource/feed-the-future-graphic-and-naming-standards-manua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presentation intro slide, also same intro slide used for video. You may add your logo to the RIGHT of the Horticulture Innovation Lab 3-logo block and CENTER it below Feed the Future logo.</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77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the Online Modules also available at bottom of resources page: </a:t>
            </a:r>
            <a:r>
              <a:rPr lang="en-US" b="1" i="1" dirty="0"/>
              <a:t>horticulture.ucdavis.edu/branding-communications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36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explain how, when placed strategically beneath “FEED THE FUTURE” logo – with even spacing - that you do not have to repeat “Feed the Future” again so that it may read as “FEED THE FUTURE Innovation Lab for Horticulture” and not appear redundant. Then explain, how after citing the full formal name, you can explain “also known as Horticulture Innovation Lab” and refer to it as such from thereon.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661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 the Future Innovation Lab (also known as Horticulture Innovation Lab) is 1 of over 20 Feed the Future Innovation Labs. For information on the other Innovation Labs led by research universities across the United States, visit the url, </a:t>
            </a:r>
            <a:r>
              <a:rPr lang="en-US" sz="1200" b="0" i="0" dirty="0">
                <a:solidFill>
                  <a:srgbClr val="2F2F29"/>
                </a:solidFill>
                <a:effectLst/>
                <a:latin typeface="Gill Sans MT" panose="020B0502020104020203" pitchFamily="34" charset="77"/>
                <a:hlinkClick r:id="rId3"/>
              </a:rPr>
              <a:t>feedthefuture.gov/feed-the-future-innovation-labs/</a:t>
            </a:r>
            <a:r>
              <a:rPr lang="en-US" sz="1200" b="0" i="0" dirty="0">
                <a:solidFill>
                  <a:srgbClr val="2F2F29"/>
                </a:solidFill>
                <a:effectLst/>
                <a:latin typeface="Gill Sans MT" panose="020B0502020104020203" pitchFamily="34" charset="77"/>
              </a:rPr>
              <a: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70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“italicized quotations” is essentially our brand statement - or mission statement. The “funded by” acknowledgement is not the official formal disclaimer language, only there to serve as an example of how to say or refer to Horticulture Innovation Lab – rather informally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790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da23b23bd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latin typeface="Gill Sans"/>
                <a:ea typeface="Gill Sans"/>
                <a:cs typeface="Gill Sans"/>
                <a:sym typeface="Gill Sans"/>
              </a:rPr>
              <a:t>Feed the Future guidelines: </a:t>
            </a:r>
            <a:r>
              <a:rPr lang="en-US" sz="1200" i="1" u="sng" dirty="0">
                <a:solidFill>
                  <a:srgbClr val="0563C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feedthefuture.gov/resource/feed-the-future-graphic-and-naming-standards-manual/</a:t>
            </a:r>
            <a:r>
              <a:rPr lang="en-US" sz="1200" i="1" dirty="0">
                <a:solidFill>
                  <a:srgbClr val="7F7F7F"/>
                </a:solidFill>
                <a:latin typeface="Gill Sans"/>
                <a:ea typeface="Gill Sans"/>
                <a:cs typeface="Gill Sans"/>
                <a:sym typeface="Gill Sans"/>
              </a:rPr>
              <a:t> </a:t>
            </a:r>
            <a:endParaRPr lang="en-US"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95" name="Google Shape;195;g27da23b23bd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da23b23bd_1_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31" name="Google Shape;231;g27da23b23bd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Screenshots from PPTs, anatomy of properly branded slides. </a:t>
            </a:r>
            <a:r>
              <a:rPr lang="en-US" sz="1200" dirty="0">
                <a:latin typeface="Gill Sans MT" panose="020B0502020104020203" pitchFamily="34" charset="77"/>
              </a:rPr>
              <a:t>Sample of presentation closing slide or Video outro</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46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Example of brand logo hierarchy arrangement. </a:t>
            </a:r>
            <a:r>
              <a:rPr lang="en-US" sz="1200" dirty="0">
                <a:latin typeface="Gill Sans"/>
                <a:ea typeface="Gill Sans"/>
                <a:cs typeface="Gill Sans"/>
                <a:sym typeface="Gill Sans"/>
              </a:rPr>
              <a:t>Feed the Future guidelines: </a:t>
            </a:r>
            <a:r>
              <a:rPr lang="en-US" sz="1200" i="1" u="sng" dirty="0">
                <a:solidFill>
                  <a:srgbClr val="0563C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feedthefuture.gov/resource/feed-the-future-graphic-and-naming-standards-manual/</a:t>
            </a:r>
            <a:r>
              <a:rPr lang="en-US" sz="1200" i="1" dirty="0">
                <a:solidFill>
                  <a:srgbClr val="7F7F7F"/>
                </a:solidFill>
                <a:latin typeface="Gill Sans"/>
                <a:ea typeface="Gill Sans"/>
                <a:cs typeface="Gill Sans"/>
                <a:sym typeface="Gill Sans"/>
              </a:rPr>
              <a:t> </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62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da23b23bd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9" name="Google Shape;249;g27da23b23bd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19D2352C-9F28-1F68-F612-7A92B8D65959}"/>
            </a:ext>
          </a:extLst>
        </p:cNvPr>
        <p:cNvGrpSpPr/>
        <p:nvPr/>
      </p:nvGrpSpPr>
      <p:grpSpPr>
        <a:xfrm>
          <a:off x="0" y="0"/>
          <a:ext cx="0" cy="0"/>
          <a:chOff x="0" y="0"/>
          <a:chExt cx="0" cy="0"/>
        </a:xfrm>
      </p:grpSpPr>
      <p:sp>
        <p:nvSpPr>
          <p:cNvPr id="248" name="Google Shape;248;g27da23b23bd_1_106:notes">
            <a:extLst>
              <a:ext uri="{FF2B5EF4-FFF2-40B4-BE49-F238E27FC236}">
                <a16:creationId xmlns:a16="http://schemas.microsoft.com/office/drawing/2014/main" id="{DA88BD9B-E7B5-F813-1FF7-D21E9586357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9" name="Google Shape;249;g27da23b23bd_1_106:notes">
            <a:extLst>
              <a:ext uri="{FF2B5EF4-FFF2-40B4-BE49-F238E27FC236}">
                <a16:creationId xmlns:a16="http://schemas.microsoft.com/office/drawing/2014/main" id="{8627F7FB-57EA-5551-C9D7-FC93ADFE39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900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placing logo and spacing to read “FEED THE FUTURE Innovation Lab for Horticulture” – given proper spacing – so as not to have to repeat “Feed the Future” in text and appear redundant, see Feed the Future guidelines p. 8 on this: </a:t>
            </a:r>
            <a:r>
              <a:rPr lang="en-US" b="1" i="1" dirty="0" err="1"/>
              <a:t>www.feedthefuture.gov</a:t>
            </a:r>
            <a:r>
              <a:rPr lang="en-US" b="1" i="1" dirty="0"/>
              <a:t>/resource/feed-the-future-graphic-and-naming-standards-manual/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660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7da23b23bd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7" name="Google Shape;267;g27da23b23bd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da23b23bd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latin typeface="Gill Sans"/>
                <a:ea typeface="Gill Sans"/>
                <a:cs typeface="Gill Sans"/>
                <a:sym typeface="Gill Sans"/>
              </a:rPr>
              <a:t>Feed the Future guidelines: </a:t>
            </a:r>
            <a:r>
              <a:rPr lang="en-US" sz="1200" i="1" u="sng" dirty="0">
                <a:solidFill>
                  <a:srgbClr val="0563C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feedthefuture.gov/resource/feed-the-future-graphic-and-naming-standards-manual/</a:t>
            </a:r>
            <a:r>
              <a:rPr lang="en-US" sz="1200" i="1" dirty="0">
                <a:solidFill>
                  <a:srgbClr val="7F7F7F"/>
                </a:solidFill>
                <a:latin typeface="Gill Sans"/>
                <a:ea typeface="Gill Sans"/>
                <a:cs typeface="Gill Sans"/>
                <a:sym typeface="Gill Sans"/>
              </a:rPr>
              <a:t> </a:t>
            </a:r>
            <a:endParaRPr lang="en-US"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04" name="Google Shape;204;g27da23b23bd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da23b23bd_1_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latin typeface="Gill Sans"/>
                <a:ea typeface="Gill Sans"/>
                <a:cs typeface="Gill Sans"/>
                <a:sym typeface="Gill Sans"/>
              </a:rPr>
              <a:t>Feed the Future guidelines: </a:t>
            </a:r>
            <a:r>
              <a:rPr lang="en-US" sz="1200" i="1" u="sng" dirty="0">
                <a:solidFill>
                  <a:srgbClr val="0563C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feedthefuture.gov/resource/feed-the-future-graphic-and-naming-standards-manual/</a:t>
            </a:r>
            <a:r>
              <a:rPr lang="en-US" sz="1200" i="1" dirty="0">
                <a:solidFill>
                  <a:srgbClr val="7F7F7F"/>
                </a:solidFill>
                <a:latin typeface="Gill Sans"/>
                <a:ea typeface="Gill Sans"/>
                <a:cs typeface="Gill Sans"/>
                <a:sym typeface="Gill Sans"/>
              </a:rPr>
              <a:t> </a:t>
            </a:r>
            <a:endParaRPr lang="en-US"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12" name="Google Shape;212;g27da23b23bd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Online Modules, download the resources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205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071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on external communications and NO acronyms (FTF, HIL, ILH) + way of referring 1) full formal = FEED THE FUTURE Innovation Lab for Horticulture (also known as Horticulture Innovation Lab), 2) thereafter can use shortest name form = Horticulture Innovation Lab</a:t>
            </a:r>
          </a:p>
        </p:txBody>
      </p:sp>
      <p:sp>
        <p:nvSpPr>
          <p:cNvPr id="4" name="Slide Number Placeholder 3"/>
          <p:cNvSpPr>
            <a:spLocks noGrp="1"/>
          </p:cNvSpPr>
          <p:nvPr>
            <p:ph type="sldNum" sz="quarter" idx="5"/>
          </p:nvPr>
        </p:nvSpPr>
        <p:spPr/>
        <p:txBody>
          <a:bodyPr/>
          <a:lstStyle/>
          <a:p>
            <a:fld id="{E112CF6E-515E-2547-B5A5-46223F09E6A5}" type="slidenum">
              <a:rPr lang="en-US" smtClean="0"/>
              <a:t>28</a:t>
            </a:fld>
            <a:endParaRPr lang="en-US"/>
          </a:p>
        </p:txBody>
      </p:sp>
    </p:spTree>
    <p:extLst>
      <p:ext uri="{BB962C8B-B14F-4D97-AF65-F5344CB8AC3E}">
        <p14:creationId xmlns:p14="http://schemas.microsoft.com/office/powerpoint/2010/main" val="1193811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74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and Web presence of Horticulture Innovation Lab for them to access, know, study and engage with</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2174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7da23b23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7da23b23b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7da23b23b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da23b23b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7da23b23b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da23b23b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Note: Gradient color is using Feed the Future secondary colors, refer to </a:t>
            </a:r>
            <a:r>
              <a:rPr lang="en-US" b="1" i="1" dirty="0"/>
              <a:t>horticulture.ucdavis.edu/branding-communications</a:t>
            </a:r>
            <a:endParaRPr b="1" i="1"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7595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7da23b23bd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7" name="Google Shape;267;g27da23b23bd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8292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7da23b23bd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67" name="Google Shape;267;g27da23b23bd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2381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thank you near-closing slide. Note: disclaimer language and funder acknowledgements. Logos at bottom represent Horticulture Innovation Lab and all Regional Hubs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829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da23b23bd_1_1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7" name="Google Shape;277;g27da23b23bd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clear spacing around logos example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545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Generous clear-spacing around logos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96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331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7da23b23bd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0" name="Google Shape;160;g27da23b23bd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da23b23bd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7da23b23bd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53" name="Google Shape;153;g27da23b23bd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9eac3a0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259eac3a0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dirty="0"/>
              <a:t>going beyond just feeding people</a:t>
            </a:r>
            <a:endParaRPr dirty="0"/>
          </a:p>
          <a:p>
            <a:pPr marL="457200" lvl="0" indent="-317500" algn="l" rtl="0">
              <a:lnSpc>
                <a:spcPct val="100000"/>
              </a:lnSpc>
              <a:spcBef>
                <a:spcPts val="0"/>
              </a:spcBef>
              <a:spcAft>
                <a:spcPts val="0"/>
              </a:spcAft>
              <a:buSzPts val="1400"/>
              <a:buChar char="-"/>
            </a:pPr>
            <a:r>
              <a:rPr lang="en-US" dirty="0"/>
              <a:t>localization/working with partners on the ground equitably</a:t>
            </a:r>
            <a:endParaRPr dirty="0"/>
          </a:p>
        </p:txBody>
      </p:sp>
      <p:sp>
        <p:nvSpPr>
          <p:cNvPr id="105" name="Google Shape;105;g259eac3a0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da23b23bd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7" name="Google Shape;167;g27da23b23bd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7da23b23bd_1_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6" name="Google Shape;186;g27da23b23bd_1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1">
  <p:cSld name="Title Slide_1">
    <p:spTree>
      <p:nvGrpSpPr>
        <p:cNvPr id="1" name="Shape 14"/>
        <p:cNvGrpSpPr/>
        <p:nvPr/>
      </p:nvGrpSpPr>
      <p:grpSpPr>
        <a:xfrm>
          <a:off x="0" y="0"/>
          <a:ext cx="0" cy="0"/>
          <a:chOff x="0" y="0"/>
          <a:chExt cx="0" cy="0"/>
        </a:xfrm>
      </p:grpSpPr>
      <p:sp>
        <p:nvSpPr>
          <p:cNvPr id="15" name="Google Shape;15;p34"/>
          <p:cNvSpPr>
            <a:spLocks noGrp="1"/>
          </p:cNvSpPr>
          <p:nvPr>
            <p:ph type="pic" idx="2"/>
          </p:nvPr>
        </p:nvSpPr>
        <p:spPr>
          <a:xfrm>
            <a:off x="0" y="0"/>
            <a:ext cx="12192000" cy="6858000"/>
          </a:xfrm>
          <a:prstGeom prst="rect">
            <a:avLst/>
          </a:prstGeom>
          <a:solidFill>
            <a:srgbClr val="D8D8D8"/>
          </a:solidFill>
          <a:ln>
            <a:noFill/>
          </a:ln>
        </p:spPr>
      </p:sp>
      <p:sp>
        <p:nvSpPr>
          <p:cNvPr id="16" name="Google Shape;16;p34"/>
          <p:cNvSpPr txBox="1">
            <a:spLocks noGrp="1"/>
          </p:cNvSpPr>
          <p:nvPr>
            <p:ph type="ctrTitle"/>
          </p:nvPr>
        </p:nvSpPr>
        <p:spPr>
          <a:xfrm>
            <a:off x="838200" y="1828800"/>
            <a:ext cx="10611852" cy="1811513"/>
          </a:xfrm>
          <a:prstGeom prst="rect">
            <a:avLst/>
          </a:prstGeom>
          <a:noFill/>
          <a:ln>
            <a:noFill/>
          </a:ln>
        </p:spPr>
        <p:txBody>
          <a:bodyPr spcFirstLastPara="1" wrap="square" lIns="91425" tIns="91425" rIns="91425" bIns="91425" anchor="b" anchorCtr="0">
            <a:noAutofit/>
          </a:bodyPr>
          <a:lstStyle>
            <a:lvl1pPr marR="0" lvl="0" algn="l">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34"/>
          <p:cNvSpPr txBox="1">
            <a:spLocks noGrp="1"/>
          </p:cNvSpPr>
          <p:nvPr>
            <p:ph type="subTitle" idx="1"/>
          </p:nvPr>
        </p:nvSpPr>
        <p:spPr>
          <a:xfrm>
            <a:off x="838200" y="3657234"/>
            <a:ext cx="9049752" cy="475976"/>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a:ea typeface="Gill Sans"/>
                <a:cs typeface="Gill Sans"/>
                <a:sym typeface="Gill Sans"/>
              </a:defRPr>
            </a:lvl1pPr>
            <a:lvl2pPr marR="0" lvl="1" algn="ctr">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endParaRPr/>
          </a:p>
        </p:txBody>
      </p:sp>
      <p:sp>
        <p:nvSpPr>
          <p:cNvPr id="18" name="Google Shape;18;p34"/>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pic>
        <p:nvPicPr>
          <p:cNvPr id="19" name="Google Shape;19;p34"/>
          <p:cNvPicPr preferRelativeResize="0"/>
          <p:nvPr/>
        </p:nvPicPr>
        <p:blipFill rotWithShape="1">
          <a:blip r:embed="rId2">
            <a:alphaModFix/>
          </a:blip>
          <a:srcRect/>
          <a:stretch/>
        </p:blipFill>
        <p:spPr>
          <a:xfrm>
            <a:off x="274325" y="422392"/>
            <a:ext cx="3242609" cy="5496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_2" preserve="1">
  <p:cSld name="1_Divider_2">
    <p:spTree>
      <p:nvGrpSpPr>
        <p:cNvPr id="1" name="Shape 53"/>
        <p:cNvGrpSpPr/>
        <p:nvPr/>
      </p:nvGrpSpPr>
      <p:grpSpPr>
        <a:xfrm>
          <a:off x="0" y="0"/>
          <a:ext cx="0" cy="0"/>
          <a:chOff x="0" y="0"/>
          <a:chExt cx="0" cy="0"/>
        </a:xfrm>
      </p:grpSpPr>
      <p:sp>
        <p:nvSpPr>
          <p:cNvPr id="54" name="Google Shape;54;p28"/>
          <p:cNvSpPr/>
          <p:nvPr/>
        </p:nvSpPr>
        <p:spPr>
          <a:xfrm>
            <a:off x="0" y="0"/>
            <a:ext cx="12192000" cy="6858000"/>
          </a:xfrm>
          <a:prstGeom prst="rect">
            <a:avLst/>
          </a:prstGeom>
          <a:solidFill>
            <a:srgbClr val="E6E7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tx1"/>
              </a:solidFill>
              <a:latin typeface="Gill Sans"/>
              <a:ea typeface="Gill Sans"/>
              <a:cs typeface="Gill Sans"/>
              <a:sym typeface="Gill Sans"/>
            </a:endParaRPr>
          </a:p>
        </p:txBody>
      </p:sp>
      <p:sp>
        <p:nvSpPr>
          <p:cNvPr id="55" name="Google Shape;55;p28"/>
          <p:cNvSpPr txBox="1">
            <a:spLocks noGrp="1"/>
          </p:cNvSpPr>
          <p:nvPr>
            <p:ph type="title"/>
          </p:nvPr>
        </p:nvSpPr>
        <p:spPr>
          <a:xfrm>
            <a:off x="838200" y="1835185"/>
            <a:ext cx="105156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tx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56" name="Google Shape;56;p28"/>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tx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7" name="Google Shape;57;p28"/>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8" name="Google Shape;58;p2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633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_3">
  <p:cSld name="Content Slide_3">
    <p:spTree>
      <p:nvGrpSpPr>
        <p:cNvPr id="1" name="Shape 59"/>
        <p:cNvGrpSpPr/>
        <p:nvPr/>
      </p:nvGrpSpPr>
      <p:grpSpPr>
        <a:xfrm>
          <a:off x="0" y="0"/>
          <a:ext cx="0" cy="0"/>
          <a:chOff x="0" y="0"/>
          <a:chExt cx="0" cy="0"/>
        </a:xfrm>
      </p:grpSpPr>
      <p:sp>
        <p:nvSpPr>
          <p:cNvPr id="60" name="Google Shape;60;p29"/>
          <p:cNvSpPr txBox="1">
            <a:spLocks noGrp="1"/>
          </p:cNvSpPr>
          <p:nvPr>
            <p:ph type="title"/>
          </p:nvPr>
        </p:nvSpPr>
        <p:spPr>
          <a:xfrm>
            <a:off x="854242" y="601081"/>
            <a:ext cx="10363200" cy="88490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61" name="Google Shape;61;p29"/>
          <p:cNvSpPr txBox="1">
            <a:spLocks noGrp="1"/>
          </p:cNvSpPr>
          <p:nvPr>
            <p:ph type="body" idx="1"/>
          </p:nvPr>
        </p:nvSpPr>
        <p:spPr>
          <a:xfrm>
            <a:off x="838200" y="2448232"/>
            <a:ext cx="5105400" cy="3306097"/>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2" name="Google Shape;62;p29"/>
          <p:cNvSpPr txBox="1">
            <a:spLocks noGrp="1"/>
          </p:cNvSpPr>
          <p:nvPr>
            <p:ph type="body" idx="2"/>
          </p:nvPr>
        </p:nvSpPr>
        <p:spPr>
          <a:xfrm>
            <a:off x="6096000" y="2448232"/>
            <a:ext cx="5105400" cy="3306097"/>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3" name="Google Shape;63;p29"/>
          <p:cNvSpPr txBox="1">
            <a:spLocks noGrp="1"/>
          </p:cNvSpPr>
          <p:nvPr>
            <p:ph type="body" idx="3"/>
          </p:nvPr>
        </p:nvSpPr>
        <p:spPr>
          <a:xfrm>
            <a:off x="838200" y="1493921"/>
            <a:ext cx="10363200" cy="88490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4" name="Google Shape;64;p29"/>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_5">
  <p:cSld name="Content Slide_5">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6284258" y="350921"/>
            <a:ext cx="54102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30"/>
          <p:cNvSpPr txBox="1">
            <a:spLocks noGrp="1"/>
          </p:cNvSpPr>
          <p:nvPr>
            <p:ph type="body" idx="1"/>
          </p:nvPr>
        </p:nvSpPr>
        <p:spPr>
          <a:xfrm>
            <a:off x="6284258" y="1825625"/>
            <a:ext cx="5105400" cy="4194175"/>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8" name="Google Shape;68;p30"/>
          <p:cNvSpPr>
            <a:spLocks noGrp="1"/>
          </p:cNvSpPr>
          <p:nvPr>
            <p:ph type="pic" idx="2"/>
          </p:nvPr>
        </p:nvSpPr>
        <p:spPr>
          <a:xfrm>
            <a:off x="0" y="0"/>
            <a:ext cx="6096000" cy="6858000"/>
          </a:xfrm>
          <a:prstGeom prst="rect">
            <a:avLst/>
          </a:prstGeom>
          <a:solidFill>
            <a:srgbClr val="D8D8D8"/>
          </a:solidFill>
          <a:ln>
            <a:noFill/>
          </a:ln>
        </p:spPr>
      </p:sp>
      <p:sp>
        <p:nvSpPr>
          <p:cNvPr id="69" name="Google Shape;69;p30"/>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_1">
  <p:cSld name="Divider_1">
    <p:spTree>
      <p:nvGrpSpPr>
        <p:cNvPr id="1" name="Shape 70"/>
        <p:cNvGrpSpPr/>
        <p:nvPr/>
      </p:nvGrpSpPr>
      <p:grpSpPr>
        <a:xfrm>
          <a:off x="0" y="0"/>
          <a:ext cx="0" cy="0"/>
          <a:chOff x="0" y="0"/>
          <a:chExt cx="0" cy="0"/>
        </a:xfrm>
      </p:grpSpPr>
      <p:sp>
        <p:nvSpPr>
          <p:cNvPr id="71" name="Google Shape;71;p35"/>
          <p:cNvSpPr>
            <a:spLocks noGrp="1"/>
          </p:cNvSpPr>
          <p:nvPr>
            <p:ph type="pic" idx="2"/>
          </p:nvPr>
        </p:nvSpPr>
        <p:spPr>
          <a:xfrm>
            <a:off x="0" y="0"/>
            <a:ext cx="12192000" cy="6858000"/>
          </a:xfrm>
          <a:prstGeom prst="rect">
            <a:avLst/>
          </a:prstGeom>
          <a:solidFill>
            <a:srgbClr val="D8D8D8"/>
          </a:solidFill>
          <a:ln>
            <a:noFill/>
          </a:ln>
        </p:spPr>
      </p:sp>
      <p:sp>
        <p:nvSpPr>
          <p:cNvPr id="72" name="Google Shape;72;p35"/>
          <p:cNvSpPr txBox="1">
            <a:spLocks noGrp="1"/>
          </p:cNvSpPr>
          <p:nvPr>
            <p:ph type="title"/>
          </p:nvPr>
        </p:nvSpPr>
        <p:spPr>
          <a:xfrm>
            <a:off x="838200" y="1828800"/>
            <a:ext cx="10515600" cy="1325563"/>
          </a:xfrm>
          <a:prstGeom prst="rect">
            <a:avLst/>
          </a:prstGeom>
          <a:noFill/>
          <a:ln>
            <a:noFill/>
          </a:ln>
          <a:effectLst>
            <a:outerShdw blurRad="584200" dist="76200" dir="2700000" algn="tl" rotWithShape="0">
              <a:srgbClr val="000000">
                <a:alpha val="20000"/>
              </a:srgbClr>
            </a:outerShdw>
          </a:effectLst>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3" name="Google Shape;73;p35"/>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4" name="Google Shape;74;p35"/>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5" name="Google Shape;75;p35"/>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2ABCD-71B5-4273-0C1F-26CD123DB521}"/>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12751"/>
              </a:solidFill>
            </a:endParaRPr>
          </a:p>
        </p:txBody>
      </p:sp>
      <p:pic>
        <p:nvPicPr>
          <p:cNvPr id="8" name="Picture 7" descr="Logo&#10;&#10;Description automatically generated">
            <a:extLst>
              <a:ext uri="{FF2B5EF4-FFF2-40B4-BE49-F238E27FC236}">
                <a16:creationId xmlns:a16="http://schemas.microsoft.com/office/drawing/2014/main" id="{9E27D587-4E13-A4E6-F85D-AC1AC74C101B}"/>
              </a:ext>
            </a:extLst>
          </p:cNvPr>
          <p:cNvPicPr>
            <a:picLocks noChangeAspect="1"/>
          </p:cNvPicPr>
          <p:nvPr userDrawn="1"/>
        </p:nvPicPr>
        <p:blipFill>
          <a:blip r:embed="rId2"/>
          <a:stretch>
            <a:fillRect/>
          </a:stretch>
        </p:blipFill>
        <p:spPr>
          <a:xfrm>
            <a:off x="3160113" y="1375393"/>
            <a:ext cx="5871774" cy="273284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3BB83635-125C-1292-4966-547E19D90648}"/>
              </a:ext>
            </a:extLst>
          </p:cNvPr>
          <p:cNvPicPr>
            <a:picLocks noChangeAspect="1"/>
          </p:cNvPicPr>
          <p:nvPr userDrawn="1"/>
        </p:nvPicPr>
        <p:blipFill>
          <a:blip r:embed="rId3"/>
          <a:stretch>
            <a:fillRect/>
          </a:stretch>
        </p:blipFill>
        <p:spPr>
          <a:xfrm>
            <a:off x="2775857" y="4986959"/>
            <a:ext cx="6749143" cy="1132045"/>
          </a:xfrm>
          <a:prstGeom prst="rect">
            <a:avLst/>
          </a:prstGeom>
        </p:spPr>
      </p:pic>
    </p:spTree>
    <p:extLst>
      <p:ext uri="{BB962C8B-B14F-4D97-AF65-F5344CB8AC3E}">
        <p14:creationId xmlns:p14="http://schemas.microsoft.com/office/powerpoint/2010/main" val="1975771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010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706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8096EA-1E9A-621E-324A-4E76C22FAAE9}"/>
              </a:ext>
            </a:extLst>
          </p:cNvPr>
          <p:cNvSpPr txBox="1">
            <a:spLocks/>
          </p:cNvSpPr>
          <p:nvPr userDrawn="1"/>
        </p:nvSpPr>
        <p:spPr>
          <a:xfrm>
            <a:off x="975204" y="2760902"/>
            <a:ext cx="8784265" cy="113958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r>
              <a:rPr lang="en-US" sz="4000" b="0" i="0" dirty="0">
                <a:solidFill>
                  <a:schemeClr val="bg2"/>
                </a:solidFill>
                <a:latin typeface="Gill Sans MT" panose="020B0502020104020203" pitchFamily="34" charset="77"/>
                <a:cs typeface="Gill Sans" panose="020B0502020104020203" pitchFamily="34" charset="-79"/>
              </a:rPr>
              <a:t>INNOVATION LAB </a:t>
            </a:r>
          </a:p>
          <a:p>
            <a:r>
              <a:rPr lang="en-US" sz="4000" b="0" i="0" dirty="0">
                <a:solidFill>
                  <a:schemeClr val="bg2"/>
                </a:solidFill>
                <a:latin typeface="Gill Sans MT" panose="020B0502020104020203" pitchFamily="34" charset="77"/>
                <a:cs typeface="Gill Sans" panose="020B0502020104020203" pitchFamily="34" charset="-79"/>
              </a:rPr>
              <a:t>FOR HORTICULTURE</a:t>
            </a:r>
            <a:endParaRPr lang="en-US" sz="4400" b="1" i="0" dirty="0">
              <a:solidFill>
                <a:schemeClr val="bg2"/>
              </a:solidFill>
              <a:latin typeface="Gill Sans MT" panose="020B0502020104020203" pitchFamily="34" charset="77"/>
              <a:cs typeface="Gill Sans" panose="020B0502020104020203" pitchFamily="34" charset="-79"/>
            </a:endParaRPr>
          </a:p>
        </p:txBody>
      </p:sp>
      <p:pic>
        <p:nvPicPr>
          <p:cNvPr id="8" name="Picture 7" descr="Logo&#10;&#10;Description automatically generated">
            <a:extLst>
              <a:ext uri="{FF2B5EF4-FFF2-40B4-BE49-F238E27FC236}">
                <a16:creationId xmlns:a16="http://schemas.microsoft.com/office/drawing/2014/main" id="{5A3E53D9-7573-CFCB-3DAB-E7148C5B403E}"/>
              </a:ext>
            </a:extLst>
          </p:cNvPr>
          <p:cNvPicPr>
            <a:picLocks noChangeAspect="1"/>
          </p:cNvPicPr>
          <p:nvPr userDrawn="1"/>
        </p:nvPicPr>
        <p:blipFill>
          <a:blip r:embed="rId2"/>
          <a:stretch>
            <a:fillRect/>
          </a:stretch>
        </p:blipFill>
        <p:spPr>
          <a:xfrm>
            <a:off x="1083743" y="820351"/>
            <a:ext cx="3502546" cy="1630157"/>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80E6FFD2-6C8F-56D0-88FF-FEAA953F63DF}"/>
              </a:ext>
            </a:extLst>
          </p:cNvPr>
          <p:cNvPicPr>
            <a:picLocks noChangeAspect="1"/>
          </p:cNvPicPr>
          <p:nvPr userDrawn="1"/>
        </p:nvPicPr>
        <p:blipFill>
          <a:blip r:embed="rId3"/>
          <a:stretch>
            <a:fillRect/>
          </a:stretch>
        </p:blipFill>
        <p:spPr>
          <a:xfrm>
            <a:off x="659297" y="5396855"/>
            <a:ext cx="5436703" cy="911907"/>
          </a:xfrm>
          <a:prstGeom prst="rect">
            <a:avLst/>
          </a:prstGeom>
        </p:spPr>
      </p:pic>
      <p:sp>
        <p:nvSpPr>
          <p:cNvPr id="5" name="TextBox 4">
            <a:extLst>
              <a:ext uri="{FF2B5EF4-FFF2-40B4-BE49-F238E27FC236}">
                <a16:creationId xmlns:a16="http://schemas.microsoft.com/office/drawing/2014/main" id="{EDB630C2-94F7-85AD-872A-870DC4829A7F}"/>
              </a:ext>
            </a:extLst>
          </p:cNvPr>
          <p:cNvSpPr txBox="1"/>
          <p:nvPr userDrawn="1"/>
        </p:nvSpPr>
        <p:spPr>
          <a:xfrm>
            <a:off x="975204" y="4113688"/>
            <a:ext cx="7907539" cy="707886"/>
          </a:xfrm>
          <a:prstGeom prst="rect">
            <a:avLst/>
          </a:prstGeom>
          <a:noFill/>
        </p:spPr>
        <p:txBody>
          <a:bodyPr wrap="square">
            <a:spAutoFit/>
          </a:bodyPr>
          <a:lstStyle/>
          <a:p>
            <a:r>
              <a:rPr lang="en-US" sz="4000" b="0" i="0" dirty="0">
                <a:solidFill>
                  <a:schemeClr val="bg2"/>
                </a:solidFill>
                <a:latin typeface="Gill Sans Light" panose="020B0302020104020203" pitchFamily="34" charset="-79"/>
                <a:cs typeface="Gill Sans Light" panose="020B0302020104020203" pitchFamily="34" charset="-79"/>
              </a:rPr>
              <a:t>Branding for Regional Hubs</a:t>
            </a:r>
          </a:p>
        </p:txBody>
      </p:sp>
    </p:spTree>
    <p:extLst>
      <p:ext uri="{BB962C8B-B14F-4D97-AF65-F5344CB8AC3E}">
        <p14:creationId xmlns:p14="http://schemas.microsoft.com/office/powerpoint/2010/main" val="176179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8096EA-1E9A-621E-324A-4E76C22FAAE9}"/>
              </a:ext>
            </a:extLst>
          </p:cNvPr>
          <p:cNvSpPr txBox="1">
            <a:spLocks/>
          </p:cNvSpPr>
          <p:nvPr userDrawn="1"/>
        </p:nvSpPr>
        <p:spPr>
          <a:xfrm>
            <a:off x="975204" y="2630270"/>
            <a:ext cx="8784265" cy="113958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r>
              <a:rPr lang="en-US" sz="4000" b="0" i="0" dirty="0">
                <a:solidFill>
                  <a:schemeClr val="bg2"/>
                </a:solidFill>
                <a:latin typeface="Gill Sans MT" panose="020B0502020104020203" pitchFamily="34" charset="77"/>
                <a:cs typeface="Gill Sans" panose="020B0502020104020203" pitchFamily="34" charset="-79"/>
              </a:rPr>
              <a:t>INNOVATION LAB </a:t>
            </a:r>
          </a:p>
          <a:p>
            <a:r>
              <a:rPr lang="en-US" sz="4000" b="0" i="0" dirty="0">
                <a:solidFill>
                  <a:schemeClr val="bg2"/>
                </a:solidFill>
                <a:latin typeface="Gill Sans MT" panose="020B0502020104020203" pitchFamily="34" charset="77"/>
                <a:cs typeface="Gill Sans" panose="020B0502020104020203" pitchFamily="34" charset="-79"/>
              </a:rPr>
              <a:t>FOR HORTICULTURE</a:t>
            </a:r>
            <a:endParaRPr lang="en-US" sz="4400" b="1" i="0" dirty="0">
              <a:solidFill>
                <a:schemeClr val="bg2"/>
              </a:solidFill>
              <a:latin typeface="Gill Sans MT" panose="020B0502020104020203" pitchFamily="34" charset="77"/>
              <a:cs typeface="Gill Sans" panose="020B0502020104020203" pitchFamily="34" charset="-79"/>
            </a:endParaRPr>
          </a:p>
        </p:txBody>
      </p:sp>
      <p:pic>
        <p:nvPicPr>
          <p:cNvPr id="8" name="Picture 7" descr="Logo&#10;&#10;Description automatically generated">
            <a:extLst>
              <a:ext uri="{FF2B5EF4-FFF2-40B4-BE49-F238E27FC236}">
                <a16:creationId xmlns:a16="http://schemas.microsoft.com/office/drawing/2014/main" id="{5A3E53D9-7573-CFCB-3DAB-E7148C5B403E}"/>
              </a:ext>
            </a:extLst>
          </p:cNvPr>
          <p:cNvPicPr>
            <a:picLocks noChangeAspect="1"/>
          </p:cNvPicPr>
          <p:nvPr userDrawn="1"/>
        </p:nvPicPr>
        <p:blipFill>
          <a:blip r:embed="rId2"/>
          <a:stretch>
            <a:fillRect/>
          </a:stretch>
        </p:blipFill>
        <p:spPr>
          <a:xfrm>
            <a:off x="1083743" y="689719"/>
            <a:ext cx="3502546" cy="1630157"/>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80E6FFD2-6C8F-56D0-88FF-FEAA953F63DF}"/>
              </a:ext>
            </a:extLst>
          </p:cNvPr>
          <p:cNvPicPr>
            <a:picLocks noChangeAspect="1"/>
          </p:cNvPicPr>
          <p:nvPr userDrawn="1"/>
        </p:nvPicPr>
        <p:blipFill>
          <a:blip r:embed="rId3"/>
          <a:stretch>
            <a:fillRect/>
          </a:stretch>
        </p:blipFill>
        <p:spPr>
          <a:xfrm>
            <a:off x="390945" y="5595161"/>
            <a:ext cx="5283508" cy="886211"/>
          </a:xfrm>
          <a:prstGeom prst="rect">
            <a:avLst/>
          </a:prstGeom>
        </p:spPr>
      </p:pic>
      <p:pic>
        <p:nvPicPr>
          <p:cNvPr id="4" name="Picture 3" descr="A logo on a black background&#10;&#10;Description automatically generated">
            <a:extLst>
              <a:ext uri="{FF2B5EF4-FFF2-40B4-BE49-F238E27FC236}">
                <a16:creationId xmlns:a16="http://schemas.microsoft.com/office/drawing/2014/main" id="{A9857D19-089B-2FF5-E00D-A89D539B1193}"/>
              </a:ext>
            </a:extLst>
          </p:cNvPr>
          <p:cNvPicPr>
            <a:picLocks noChangeAspect="1"/>
          </p:cNvPicPr>
          <p:nvPr userDrawn="1"/>
        </p:nvPicPr>
        <p:blipFill>
          <a:blip r:embed="rId4"/>
          <a:stretch>
            <a:fillRect/>
          </a:stretch>
        </p:blipFill>
        <p:spPr>
          <a:xfrm>
            <a:off x="7246985" y="5519674"/>
            <a:ext cx="1442971" cy="96169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85B7DAEE-D687-926F-827C-A4A941D4F90D}"/>
              </a:ext>
            </a:extLst>
          </p:cNvPr>
          <p:cNvPicPr>
            <a:picLocks noChangeAspect="1"/>
          </p:cNvPicPr>
          <p:nvPr userDrawn="1"/>
        </p:nvPicPr>
        <p:blipFill>
          <a:blip r:embed="rId5"/>
          <a:stretch>
            <a:fillRect/>
          </a:stretch>
        </p:blipFill>
        <p:spPr>
          <a:xfrm>
            <a:off x="5609211" y="5814141"/>
            <a:ext cx="1637774" cy="436740"/>
          </a:xfrm>
          <a:prstGeom prst="rect">
            <a:avLst/>
          </a:prstGeom>
        </p:spPr>
      </p:pic>
      <p:pic>
        <p:nvPicPr>
          <p:cNvPr id="10" name="Picture 9" descr="A black and white logo with text&#10;&#10;Description automatically generated">
            <a:extLst>
              <a:ext uri="{FF2B5EF4-FFF2-40B4-BE49-F238E27FC236}">
                <a16:creationId xmlns:a16="http://schemas.microsoft.com/office/drawing/2014/main" id="{3432EF55-B7B5-3A29-40F3-A85B0D955E18}"/>
              </a:ext>
            </a:extLst>
          </p:cNvPr>
          <p:cNvPicPr>
            <a:picLocks noChangeAspect="1"/>
          </p:cNvPicPr>
          <p:nvPr userDrawn="1"/>
        </p:nvPicPr>
        <p:blipFill>
          <a:blip r:embed="rId6"/>
          <a:stretch>
            <a:fillRect/>
          </a:stretch>
        </p:blipFill>
        <p:spPr>
          <a:xfrm>
            <a:off x="11064776" y="5794263"/>
            <a:ext cx="454589" cy="45661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F1F8F680-45BD-5860-9D3C-4244439193AC}"/>
              </a:ext>
            </a:extLst>
          </p:cNvPr>
          <p:cNvPicPr>
            <a:picLocks noChangeAspect="1"/>
          </p:cNvPicPr>
          <p:nvPr userDrawn="1"/>
        </p:nvPicPr>
        <p:blipFill>
          <a:blip r:embed="rId7"/>
          <a:stretch>
            <a:fillRect/>
          </a:stretch>
        </p:blipFill>
        <p:spPr>
          <a:xfrm>
            <a:off x="8891418" y="5822166"/>
            <a:ext cx="1892384" cy="378770"/>
          </a:xfrm>
          <a:prstGeom prst="rect">
            <a:avLst/>
          </a:prstGeom>
        </p:spPr>
      </p:pic>
    </p:spTree>
    <p:extLst>
      <p:ext uri="{BB962C8B-B14F-4D97-AF65-F5344CB8AC3E}">
        <p14:creationId xmlns:p14="http://schemas.microsoft.com/office/powerpoint/2010/main" val="169987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80F4D1D9-A7F2-25C3-4A75-BB22682B5676}"/>
              </a:ext>
            </a:extLst>
          </p:cNvPr>
          <p:cNvPicPr>
            <a:picLocks noChangeAspect="1"/>
          </p:cNvPicPr>
          <p:nvPr userDrawn="1"/>
        </p:nvPicPr>
        <p:blipFill>
          <a:blip r:embed="rId3"/>
          <a:stretch>
            <a:fillRect/>
          </a:stretch>
        </p:blipFill>
        <p:spPr>
          <a:xfrm>
            <a:off x="142469" y="5873453"/>
            <a:ext cx="5283508" cy="886211"/>
          </a:xfrm>
          <a:prstGeom prst="rect">
            <a:avLst/>
          </a:prstGeom>
        </p:spPr>
      </p:pic>
    </p:spTree>
    <p:extLst>
      <p:ext uri="{BB962C8B-B14F-4D97-AF65-F5344CB8AC3E}">
        <p14:creationId xmlns:p14="http://schemas.microsoft.com/office/powerpoint/2010/main" val="107058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_1" type="obj">
  <p:cSld name="OBJEC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854242" y="397565"/>
            <a:ext cx="10363200" cy="1292087"/>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2" name="Google Shape;22;p25"/>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23" name="Google Shape;23;p25"/>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6EA1965-1DCB-2F8B-F6DC-9B0A11BBDEAD}"/>
              </a:ext>
            </a:extLst>
          </p:cNvPr>
          <p:cNvPicPr>
            <a:picLocks noChangeAspect="1"/>
          </p:cNvPicPr>
          <p:nvPr userDrawn="1"/>
        </p:nvPicPr>
        <p:blipFill>
          <a:blip r:embed="rId3"/>
          <a:stretch>
            <a:fillRect/>
          </a:stretch>
        </p:blipFill>
        <p:spPr>
          <a:xfrm>
            <a:off x="142469" y="5873453"/>
            <a:ext cx="5283508" cy="886211"/>
          </a:xfrm>
          <a:prstGeom prst="rect">
            <a:avLst/>
          </a:prstGeom>
        </p:spPr>
      </p:pic>
      <p:pic>
        <p:nvPicPr>
          <p:cNvPr id="6" name="Picture 5" descr="A logo on a black background&#10;&#10;Description automatically generated">
            <a:extLst>
              <a:ext uri="{FF2B5EF4-FFF2-40B4-BE49-F238E27FC236}">
                <a16:creationId xmlns:a16="http://schemas.microsoft.com/office/drawing/2014/main" id="{7538D4E5-0BC2-38CE-EB80-09FACF02CCA2}"/>
              </a:ext>
            </a:extLst>
          </p:cNvPr>
          <p:cNvPicPr>
            <a:picLocks noChangeAspect="1"/>
          </p:cNvPicPr>
          <p:nvPr userDrawn="1"/>
        </p:nvPicPr>
        <p:blipFill>
          <a:blip r:embed="rId4"/>
          <a:stretch>
            <a:fillRect/>
          </a:stretch>
        </p:blipFill>
        <p:spPr>
          <a:xfrm>
            <a:off x="7237045" y="5797966"/>
            <a:ext cx="1442971" cy="961698"/>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49D9594-4F7F-033D-EA44-201A384FAF98}"/>
              </a:ext>
            </a:extLst>
          </p:cNvPr>
          <p:cNvPicPr>
            <a:picLocks noChangeAspect="1"/>
          </p:cNvPicPr>
          <p:nvPr userDrawn="1"/>
        </p:nvPicPr>
        <p:blipFill>
          <a:blip r:embed="rId5"/>
          <a:stretch>
            <a:fillRect/>
          </a:stretch>
        </p:blipFill>
        <p:spPr>
          <a:xfrm>
            <a:off x="5480003" y="6092433"/>
            <a:ext cx="1637774" cy="436740"/>
          </a:xfrm>
          <a:prstGeom prst="rect">
            <a:avLst/>
          </a:prstGeom>
        </p:spPr>
      </p:pic>
      <p:pic>
        <p:nvPicPr>
          <p:cNvPr id="8" name="Picture 7" descr="A black and white logo with text&#10;&#10;Description automatically generated">
            <a:extLst>
              <a:ext uri="{FF2B5EF4-FFF2-40B4-BE49-F238E27FC236}">
                <a16:creationId xmlns:a16="http://schemas.microsoft.com/office/drawing/2014/main" id="{D9292C2F-1DB0-E1FF-49E2-25A97034352A}"/>
              </a:ext>
            </a:extLst>
          </p:cNvPr>
          <p:cNvPicPr>
            <a:picLocks noChangeAspect="1"/>
          </p:cNvPicPr>
          <p:nvPr userDrawn="1"/>
        </p:nvPicPr>
        <p:blipFill>
          <a:blip r:embed="rId6"/>
          <a:stretch>
            <a:fillRect/>
          </a:stretch>
        </p:blipFill>
        <p:spPr>
          <a:xfrm>
            <a:off x="11273503" y="6072555"/>
            <a:ext cx="454589" cy="45661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8CB0C7B7-CF98-E59F-4575-17CF51C98636}"/>
              </a:ext>
            </a:extLst>
          </p:cNvPr>
          <p:cNvPicPr>
            <a:picLocks noChangeAspect="1"/>
          </p:cNvPicPr>
          <p:nvPr userDrawn="1"/>
        </p:nvPicPr>
        <p:blipFill>
          <a:blip r:embed="rId7"/>
          <a:stretch>
            <a:fillRect/>
          </a:stretch>
        </p:blipFill>
        <p:spPr>
          <a:xfrm>
            <a:off x="8990812" y="6100458"/>
            <a:ext cx="1892384" cy="378770"/>
          </a:xfrm>
          <a:prstGeom prst="rect">
            <a:avLst/>
          </a:prstGeom>
        </p:spPr>
      </p:pic>
    </p:spTree>
    <p:extLst>
      <p:ext uri="{BB962C8B-B14F-4D97-AF65-F5344CB8AC3E}">
        <p14:creationId xmlns:p14="http://schemas.microsoft.com/office/powerpoint/2010/main" val="3954458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solidFill>
            <a:srgbClr val="C25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40FFBAAD-1663-C339-9FC9-A44FE50D7DB9}"/>
              </a:ext>
            </a:extLst>
          </p:cNvPr>
          <p:cNvPicPr>
            <a:picLocks noChangeAspect="1"/>
          </p:cNvPicPr>
          <p:nvPr userDrawn="1"/>
        </p:nvPicPr>
        <p:blipFill>
          <a:blip r:embed="rId3"/>
          <a:stretch>
            <a:fillRect/>
          </a:stretch>
        </p:blipFill>
        <p:spPr>
          <a:xfrm>
            <a:off x="142469" y="5873453"/>
            <a:ext cx="5283508" cy="886211"/>
          </a:xfrm>
          <a:prstGeom prst="rect">
            <a:avLst/>
          </a:prstGeom>
        </p:spPr>
      </p:pic>
    </p:spTree>
    <p:extLst>
      <p:ext uri="{BB962C8B-B14F-4D97-AF65-F5344CB8AC3E}">
        <p14:creationId xmlns:p14="http://schemas.microsoft.com/office/powerpoint/2010/main" val="1444899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solidFill>
            <a:srgbClr val="C25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911EBB54-8B08-89F4-92DE-700F6F4DB9F8}"/>
              </a:ext>
            </a:extLst>
          </p:cNvPr>
          <p:cNvPicPr>
            <a:picLocks noChangeAspect="1"/>
          </p:cNvPicPr>
          <p:nvPr userDrawn="1"/>
        </p:nvPicPr>
        <p:blipFill>
          <a:blip r:embed="rId3"/>
          <a:stretch>
            <a:fillRect/>
          </a:stretch>
        </p:blipFill>
        <p:spPr>
          <a:xfrm>
            <a:off x="142469" y="5873453"/>
            <a:ext cx="5283508" cy="886211"/>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5FE63DDF-CD08-927B-AA39-E0BD1EB338E6}"/>
              </a:ext>
            </a:extLst>
          </p:cNvPr>
          <p:cNvPicPr>
            <a:picLocks noChangeAspect="1"/>
          </p:cNvPicPr>
          <p:nvPr userDrawn="1"/>
        </p:nvPicPr>
        <p:blipFill>
          <a:blip r:embed="rId4"/>
          <a:stretch>
            <a:fillRect/>
          </a:stretch>
        </p:blipFill>
        <p:spPr>
          <a:xfrm>
            <a:off x="7237045" y="5797966"/>
            <a:ext cx="1442971" cy="961698"/>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57FF11F-3FF1-A427-2435-A6D138384227}"/>
              </a:ext>
            </a:extLst>
          </p:cNvPr>
          <p:cNvPicPr>
            <a:picLocks noChangeAspect="1"/>
          </p:cNvPicPr>
          <p:nvPr userDrawn="1"/>
        </p:nvPicPr>
        <p:blipFill>
          <a:blip r:embed="rId5"/>
          <a:stretch>
            <a:fillRect/>
          </a:stretch>
        </p:blipFill>
        <p:spPr>
          <a:xfrm>
            <a:off x="5480003" y="6092433"/>
            <a:ext cx="1637774" cy="436740"/>
          </a:xfrm>
          <a:prstGeom prst="rect">
            <a:avLst/>
          </a:prstGeom>
        </p:spPr>
      </p:pic>
      <p:pic>
        <p:nvPicPr>
          <p:cNvPr id="15" name="Picture 14" descr="A black and white logo with text&#10;&#10;Description automatically generated">
            <a:extLst>
              <a:ext uri="{FF2B5EF4-FFF2-40B4-BE49-F238E27FC236}">
                <a16:creationId xmlns:a16="http://schemas.microsoft.com/office/drawing/2014/main" id="{40CDE850-0009-EB8A-29C4-C967652796D1}"/>
              </a:ext>
            </a:extLst>
          </p:cNvPr>
          <p:cNvPicPr>
            <a:picLocks noChangeAspect="1"/>
          </p:cNvPicPr>
          <p:nvPr userDrawn="1"/>
        </p:nvPicPr>
        <p:blipFill>
          <a:blip r:embed="rId6"/>
          <a:stretch>
            <a:fillRect/>
          </a:stretch>
        </p:blipFill>
        <p:spPr>
          <a:xfrm>
            <a:off x="11273503" y="6072555"/>
            <a:ext cx="454589" cy="45661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53E94FC-ED53-1535-AC1A-91A4ED4911F9}"/>
              </a:ext>
            </a:extLst>
          </p:cNvPr>
          <p:cNvPicPr>
            <a:picLocks noChangeAspect="1"/>
          </p:cNvPicPr>
          <p:nvPr userDrawn="1"/>
        </p:nvPicPr>
        <p:blipFill>
          <a:blip r:embed="rId7"/>
          <a:stretch>
            <a:fillRect/>
          </a:stretch>
        </p:blipFill>
        <p:spPr>
          <a:xfrm>
            <a:off x="8990812" y="6100458"/>
            <a:ext cx="1892384" cy="378770"/>
          </a:xfrm>
          <a:prstGeom prst="rect">
            <a:avLst/>
          </a:prstGeom>
        </p:spPr>
      </p:pic>
    </p:spTree>
    <p:extLst>
      <p:ext uri="{BB962C8B-B14F-4D97-AF65-F5344CB8AC3E}">
        <p14:creationId xmlns:p14="http://schemas.microsoft.com/office/powerpoint/2010/main" val="3744320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gradFill>
            <a:gsLst>
              <a:gs pos="8000">
                <a:srgbClr val="237C9A"/>
              </a:gs>
              <a:gs pos="90000">
                <a:srgbClr val="518325">
                  <a:alpha val="90410"/>
                </a:srgb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B2027618-E177-6474-467A-D69C915DD89E}"/>
              </a:ext>
            </a:extLst>
          </p:cNvPr>
          <p:cNvPicPr>
            <a:picLocks noChangeAspect="1"/>
          </p:cNvPicPr>
          <p:nvPr userDrawn="1"/>
        </p:nvPicPr>
        <p:blipFill>
          <a:blip r:embed="rId3"/>
          <a:stretch>
            <a:fillRect/>
          </a:stretch>
        </p:blipFill>
        <p:spPr>
          <a:xfrm>
            <a:off x="142469" y="5873453"/>
            <a:ext cx="5283508" cy="886211"/>
          </a:xfrm>
          <a:prstGeom prst="rect">
            <a:avLst/>
          </a:prstGeom>
        </p:spPr>
      </p:pic>
    </p:spTree>
    <p:extLst>
      <p:ext uri="{BB962C8B-B14F-4D97-AF65-F5344CB8AC3E}">
        <p14:creationId xmlns:p14="http://schemas.microsoft.com/office/powerpoint/2010/main" val="1126305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gradFill>
            <a:gsLst>
              <a:gs pos="8000">
                <a:srgbClr val="237C9A"/>
              </a:gs>
              <a:gs pos="90000">
                <a:srgbClr val="518325">
                  <a:alpha val="90410"/>
                </a:srgb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4D93B6F-B562-D9F0-90D6-157AA562C9B7}"/>
              </a:ext>
            </a:extLst>
          </p:cNvPr>
          <p:cNvPicPr>
            <a:picLocks noChangeAspect="1"/>
          </p:cNvPicPr>
          <p:nvPr userDrawn="1"/>
        </p:nvPicPr>
        <p:blipFill>
          <a:blip r:embed="rId3"/>
          <a:stretch>
            <a:fillRect/>
          </a:stretch>
        </p:blipFill>
        <p:spPr>
          <a:xfrm>
            <a:off x="142469" y="5873453"/>
            <a:ext cx="5283508" cy="886211"/>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6782E95A-3AE6-2087-C794-EACDA7E12466}"/>
              </a:ext>
            </a:extLst>
          </p:cNvPr>
          <p:cNvPicPr>
            <a:picLocks noChangeAspect="1"/>
          </p:cNvPicPr>
          <p:nvPr userDrawn="1"/>
        </p:nvPicPr>
        <p:blipFill>
          <a:blip r:embed="rId4"/>
          <a:stretch>
            <a:fillRect/>
          </a:stretch>
        </p:blipFill>
        <p:spPr>
          <a:xfrm>
            <a:off x="7237045" y="5797966"/>
            <a:ext cx="1442971" cy="961698"/>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25595BC-7851-8F92-FEB4-5CB589271AE6}"/>
              </a:ext>
            </a:extLst>
          </p:cNvPr>
          <p:cNvPicPr>
            <a:picLocks noChangeAspect="1"/>
          </p:cNvPicPr>
          <p:nvPr userDrawn="1"/>
        </p:nvPicPr>
        <p:blipFill>
          <a:blip r:embed="rId5"/>
          <a:stretch>
            <a:fillRect/>
          </a:stretch>
        </p:blipFill>
        <p:spPr>
          <a:xfrm>
            <a:off x="5480003" y="6092433"/>
            <a:ext cx="1637774" cy="436740"/>
          </a:xfrm>
          <a:prstGeom prst="rect">
            <a:avLst/>
          </a:prstGeom>
        </p:spPr>
      </p:pic>
      <p:pic>
        <p:nvPicPr>
          <p:cNvPr id="15" name="Picture 14" descr="A black and white logo with text&#10;&#10;Description automatically generated">
            <a:extLst>
              <a:ext uri="{FF2B5EF4-FFF2-40B4-BE49-F238E27FC236}">
                <a16:creationId xmlns:a16="http://schemas.microsoft.com/office/drawing/2014/main" id="{6C0B7A2F-B640-A319-A75E-138154579735}"/>
              </a:ext>
            </a:extLst>
          </p:cNvPr>
          <p:cNvPicPr>
            <a:picLocks noChangeAspect="1"/>
          </p:cNvPicPr>
          <p:nvPr userDrawn="1"/>
        </p:nvPicPr>
        <p:blipFill>
          <a:blip r:embed="rId6"/>
          <a:stretch>
            <a:fillRect/>
          </a:stretch>
        </p:blipFill>
        <p:spPr>
          <a:xfrm>
            <a:off x="11273503" y="6072555"/>
            <a:ext cx="454589" cy="45661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837A7A8C-3391-9FDB-5A5E-5B4D26990661}"/>
              </a:ext>
            </a:extLst>
          </p:cNvPr>
          <p:cNvPicPr>
            <a:picLocks noChangeAspect="1"/>
          </p:cNvPicPr>
          <p:nvPr userDrawn="1"/>
        </p:nvPicPr>
        <p:blipFill>
          <a:blip r:embed="rId7"/>
          <a:stretch>
            <a:fillRect/>
          </a:stretch>
        </p:blipFill>
        <p:spPr>
          <a:xfrm>
            <a:off x="8990812" y="6100458"/>
            <a:ext cx="1892384" cy="378770"/>
          </a:xfrm>
          <a:prstGeom prst="rect">
            <a:avLst/>
          </a:prstGeom>
        </p:spPr>
      </p:pic>
    </p:spTree>
    <p:extLst>
      <p:ext uri="{BB962C8B-B14F-4D97-AF65-F5344CB8AC3E}">
        <p14:creationId xmlns:p14="http://schemas.microsoft.com/office/powerpoint/2010/main" val="140570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gradFill>
            <a:gsLst>
              <a:gs pos="0">
                <a:srgbClr val="237C9A"/>
              </a:gs>
              <a:gs pos="56000">
                <a:srgbClr val="518325">
                  <a:alpha val="90410"/>
                </a:srgbClr>
              </a:gs>
              <a:gs pos="100000">
                <a:srgbClr val="C25700"/>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1CACF61-3B46-3F69-5E8D-B2F7BA8B94A8}"/>
              </a:ext>
            </a:extLst>
          </p:cNvPr>
          <p:cNvPicPr>
            <a:picLocks noChangeAspect="1"/>
          </p:cNvPicPr>
          <p:nvPr userDrawn="1"/>
        </p:nvPicPr>
        <p:blipFill>
          <a:blip r:embed="rId3"/>
          <a:stretch>
            <a:fillRect/>
          </a:stretch>
        </p:blipFill>
        <p:spPr>
          <a:xfrm>
            <a:off x="142469" y="5873453"/>
            <a:ext cx="5283508" cy="886211"/>
          </a:xfrm>
          <a:prstGeom prst="rect">
            <a:avLst/>
          </a:prstGeom>
        </p:spPr>
      </p:pic>
    </p:spTree>
    <p:extLst>
      <p:ext uri="{BB962C8B-B14F-4D97-AF65-F5344CB8AC3E}">
        <p14:creationId xmlns:p14="http://schemas.microsoft.com/office/powerpoint/2010/main" val="2495694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C3C7CD-B75D-0F4F-D325-F5329D6AD37B}"/>
              </a:ext>
            </a:extLst>
          </p:cNvPr>
          <p:cNvSpPr/>
          <p:nvPr userDrawn="1"/>
        </p:nvSpPr>
        <p:spPr>
          <a:xfrm>
            <a:off x="0" y="0"/>
            <a:ext cx="12192000" cy="1058305"/>
          </a:xfrm>
          <a:prstGeom prst="rect">
            <a:avLst/>
          </a:prstGeom>
          <a:gradFill>
            <a:gsLst>
              <a:gs pos="0">
                <a:srgbClr val="237C9A"/>
              </a:gs>
              <a:gs pos="56000">
                <a:srgbClr val="518325">
                  <a:alpha val="90410"/>
                </a:srgbClr>
              </a:gs>
              <a:gs pos="100000">
                <a:srgbClr val="C25700"/>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orizontal RGB white.eps">
            <a:extLst>
              <a:ext uri="{FF2B5EF4-FFF2-40B4-BE49-F238E27FC236}">
                <a16:creationId xmlns:a16="http://schemas.microsoft.com/office/drawing/2014/main" id="{F74C01A1-C7A5-B9B8-5EE5-83747EC4E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F985372B-0D0E-24B8-CF04-D083C8456EB3}"/>
              </a:ext>
            </a:extLst>
          </p:cNvPr>
          <p:cNvPicPr>
            <a:picLocks noChangeAspect="1"/>
          </p:cNvPicPr>
          <p:nvPr userDrawn="1"/>
        </p:nvPicPr>
        <p:blipFill>
          <a:blip r:embed="rId3"/>
          <a:stretch>
            <a:fillRect/>
          </a:stretch>
        </p:blipFill>
        <p:spPr>
          <a:xfrm>
            <a:off x="142469" y="5873453"/>
            <a:ext cx="5283508" cy="886211"/>
          </a:xfrm>
          <a:prstGeom prst="rect">
            <a:avLst/>
          </a:prstGeom>
        </p:spPr>
      </p:pic>
      <p:pic>
        <p:nvPicPr>
          <p:cNvPr id="12" name="Picture 11" descr="A logo on a black background&#10;&#10;Description automatically generated">
            <a:extLst>
              <a:ext uri="{FF2B5EF4-FFF2-40B4-BE49-F238E27FC236}">
                <a16:creationId xmlns:a16="http://schemas.microsoft.com/office/drawing/2014/main" id="{5B139AF3-1406-A5BE-15DD-D9A2F86CF4CC}"/>
              </a:ext>
            </a:extLst>
          </p:cNvPr>
          <p:cNvPicPr>
            <a:picLocks noChangeAspect="1"/>
          </p:cNvPicPr>
          <p:nvPr userDrawn="1"/>
        </p:nvPicPr>
        <p:blipFill>
          <a:blip r:embed="rId4"/>
          <a:stretch>
            <a:fillRect/>
          </a:stretch>
        </p:blipFill>
        <p:spPr>
          <a:xfrm>
            <a:off x="7237045" y="5797966"/>
            <a:ext cx="1442971" cy="961698"/>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63D30E71-5318-4877-C49E-1909A2833FDA}"/>
              </a:ext>
            </a:extLst>
          </p:cNvPr>
          <p:cNvPicPr>
            <a:picLocks noChangeAspect="1"/>
          </p:cNvPicPr>
          <p:nvPr userDrawn="1"/>
        </p:nvPicPr>
        <p:blipFill>
          <a:blip r:embed="rId5"/>
          <a:stretch>
            <a:fillRect/>
          </a:stretch>
        </p:blipFill>
        <p:spPr>
          <a:xfrm>
            <a:off x="5480003" y="6092433"/>
            <a:ext cx="1637774" cy="436740"/>
          </a:xfrm>
          <a:prstGeom prst="rect">
            <a:avLst/>
          </a:prstGeom>
        </p:spPr>
      </p:pic>
      <p:pic>
        <p:nvPicPr>
          <p:cNvPr id="15" name="Picture 14" descr="A black and white logo with text&#10;&#10;Description automatically generated">
            <a:extLst>
              <a:ext uri="{FF2B5EF4-FFF2-40B4-BE49-F238E27FC236}">
                <a16:creationId xmlns:a16="http://schemas.microsoft.com/office/drawing/2014/main" id="{06D6FE15-AAB1-D9CC-DD0E-24CECA3E9CE2}"/>
              </a:ext>
            </a:extLst>
          </p:cNvPr>
          <p:cNvPicPr>
            <a:picLocks noChangeAspect="1"/>
          </p:cNvPicPr>
          <p:nvPr userDrawn="1"/>
        </p:nvPicPr>
        <p:blipFill>
          <a:blip r:embed="rId6"/>
          <a:stretch>
            <a:fillRect/>
          </a:stretch>
        </p:blipFill>
        <p:spPr>
          <a:xfrm>
            <a:off x="11273503" y="6072555"/>
            <a:ext cx="454589" cy="45661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C17BD724-2A8A-95AD-143A-4F6795799D54}"/>
              </a:ext>
            </a:extLst>
          </p:cNvPr>
          <p:cNvPicPr>
            <a:picLocks noChangeAspect="1"/>
          </p:cNvPicPr>
          <p:nvPr userDrawn="1"/>
        </p:nvPicPr>
        <p:blipFill>
          <a:blip r:embed="rId7"/>
          <a:stretch>
            <a:fillRect/>
          </a:stretch>
        </p:blipFill>
        <p:spPr>
          <a:xfrm>
            <a:off x="8990812" y="6100458"/>
            <a:ext cx="1892384" cy="378770"/>
          </a:xfrm>
          <a:prstGeom prst="rect">
            <a:avLst/>
          </a:prstGeom>
        </p:spPr>
      </p:pic>
    </p:spTree>
    <p:extLst>
      <p:ext uri="{BB962C8B-B14F-4D97-AF65-F5344CB8AC3E}">
        <p14:creationId xmlns:p14="http://schemas.microsoft.com/office/powerpoint/2010/main" val="3189545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7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unch of grapes on a black background&#10;&#10;Description automatically generated">
            <a:extLst>
              <a:ext uri="{FF2B5EF4-FFF2-40B4-BE49-F238E27FC236}">
                <a16:creationId xmlns:a16="http://schemas.microsoft.com/office/drawing/2014/main" id="{6A12075C-3D9E-F96C-019C-6E7E15243341}"/>
              </a:ext>
            </a:extLst>
          </p:cNvPr>
          <p:cNvPicPr>
            <a:picLocks noChangeAspect="1"/>
          </p:cNvPicPr>
          <p:nvPr userDrawn="1"/>
        </p:nvPicPr>
        <p:blipFill>
          <a:blip r:embed="rId2">
            <a:alphaModFix amt="10000"/>
          </a:blip>
          <a:stretch>
            <a:fillRect/>
          </a:stretch>
        </p:blipFill>
        <p:spPr>
          <a:xfrm>
            <a:off x="-1545993" y="2670582"/>
            <a:ext cx="9144000" cy="6558454"/>
          </a:xfrm>
          <a:prstGeom prst="rect">
            <a:avLst/>
          </a:prstGeom>
        </p:spPr>
      </p:pic>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horizontal RGB white.eps">
            <a:extLst>
              <a:ext uri="{FF2B5EF4-FFF2-40B4-BE49-F238E27FC236}">
                <a16:creationId xmlns:a16="http://schemas.microsoft.com/office/drawing/2014/main" id="{683FD0BB-D582-718A-92FE-2C0ADBDC6F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14" name="Picture 13" descr="A lemons on a branch&#10;&#10;Description automatically generated">
            <a:extLst>
              <a:ext uri="{FF2B5EF4-FFF2-40B4-BE49-F238E27FC236}">
                <a16:creationId xmlns:a16="http://schemas.microsoft.com/office/drawing/2014/main" id="{1FE3BF73-EF8F-39E4-52BC-3AB764FD73E9}"/>
              </a:ext>
            </a:extLst>
          </p:cNvPr>
          <p:cNvPicPr>
            <a:picLocks noChangeAspect="1"/>
          </p:cNvPicPr>
          <p:nvPr userDrawn="1"/>
        </p:nvPicPr>
        <p:blipFill>
          <a:blip r:embed="rId4">
            <a:alphaModFix amt="10000"/>
          </a:blip>
          <a:stretch>
            <a:fillRect/>
          </a:stretch>
        </p:blipFill>
        <p:spPr>
          <a:xfrm rot="17979845">
            <a:off x="5992662" y="1149514"/>
            <a:ext cx="7726624" cy="5385658"/>
          </a:xfrm>
          <a:prstGeom prst="rect">
            <a:avLst/>
          </a:prstGeom>
        </p:spPr>
      </p:pic>
      <p:pic>
        <p:nvPicPr>
          <p:cNvPr id="15" name="Picture 14" descr="A lemons on a branch&#10;&#10;Description automatically generated">
            <a:extLst>
              <a:ext uri="{FF2B5EF4-FFF2-40B4-BE49-F238E27FC236}">
                <a16:creationId xmlns:a16="http://schemas.microsoft.com/office/drawing/2014/main" id="{3154CBFC-6623-28A5-8434-783C4FE21002}"/>
              </a:ext>
            </a:extLst>
          </p:cNvPr>
          <p:cNvPicPr>
            <a:picLocks noChangeAspect="1"/>
          </p:cNvPicPr>
          <p:nvPr userDrawn="1"/>
        </p:nvPicPr>
        <p:blipFill>
          <a:blip r:embed="rId4">
            <a:alphaModFix amt="10000"/>
          </a:blip>
          <a:stretch>
            <a:fillRect/>
          </a:stretch>
        </p:blipFill>
        <p:spPr>
          <a:xfrm rot="9288629">
            <a:off x="-550714" y="-1381538"/>
            <a:ext cx="7153439" cy="4986133"/>
          </a:xfrm>
          <a:prstGeom prst="rect">
            <a:avLst/>
          </a:prstGeom>
        </p:spPr>
      </p:pic>
      <p:pic>
        <p:nvPicPr>
          <p:cNvPr id="6" name="Picture 5" descr="White text on a black background&#10;&#10;Description automatically generated">
            <a:extLst>
              <a:ext uri="{FF2B5EF4-FFF2-40B4-BE49-F238E27FC236}">
                <a16:creationId xmlns:a16="http://schemas.microsoft.com/office/drawing/2014/main" id="{09D907B7-288C-A074-98AB-23639FE9DB06}"/>
              </a:ext>
            </a:extLst>
          </p:cNvPr>
          <p:cNvPicPr>
            <a:picLocks noChangeAspect="1"/>
          </p:cNvPicPr>
          <p:nvPr userDrawn="1"/>
        </p:nvPicPr>
        <p:blipFill>
          <a:blip r:embed="rId5"/>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1933109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horizontal RGB white.eps">
            <a:extLst>
              <a:ext uri="{FF2B5EF4-FFF2-40B4-BE49-F238E27FC236}">
                <a16:creationId xmlns:a16="http://schemas.microsoft.com/office/drawing/2014/main" id="{683FD0BB-D582-718A-92FE-2C0ADBDC6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6" name="Picture 5" descr="White text on a black background&#10;&#10;Description automatically generated">
            <a:extLst>
              <a:ext uri="{FF2B5EF4-FFF2-40B4-BE49-F238E27FC236}">
                <a16:creationId xmlns:a16="http://schemas.microsoft.com/office/drawing/2014/main" id="{C7A6A391-F1F4-237B-DF40-DA0CAA5B916A}"/>
              </a:ext>
            </a:extLst>
          </p:cNvPr>
          <p:cNvPicPr>
            <a:picLocks noChangeAspect="1"/>
          </p:cNvPicPr>
          <p:nvPr userDrawn="1"/>
        </p:nvPicPr>
        <p:blipFill>
          <a:blip r:embed="rId3"/>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326643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horizontal RGB white.eps">
            <a:extLst>
              <a:ext uri="{FF2B5EF4-FFF2-40B4-BE49-F238E27FC236}">
                <a16:creationId xmlns:a16="http://schemas.microsoft.com/office/drawing/2014/main" id="{683FD0BB-D582-718A-92FE-2C0ADBDC6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18" name="Picture 17" descr="A bunch of grapes on a black background&#10;&#10;Description automatically generated">
            <a:extLst>
              <a:ext uri="{FF2B5EF4-FFF2-40B4-BE49-F238E27FC236}">
                <a16:creationId xmlns:a16="http://schemas.microsoft.com/office/drawing/2014/main" id="{14F85DE8-708F-DD40-24B6-48D254F9A0D4}"/>
              </a:ext>
            </a:extLst>
          </p:cNvPr>
          <p:cNvPicPr>
            <a:picLocks noChangeAspect="1"/>
          </p:cNvPicPr>
          <p:nvPr userDrawn="1"/>
        </p:nvPicPr>
        <p:blipFill>
          <a:blip r:embed="rId3">
            <a:alphaModFix amt="10000"/>
          </a:blip>
          <a:stretch>
            <a:fillRect/>
          </a:stretch>
        </p:blipFill>
        <p:spPr>
          <a:xfrm>
            <a:off x="-1488268" y="2696731"/>
            <a:ext cx="9144000" cy="6558454"/>
          </a:xfrm>
          <a:prstGeom prst="rect">
            <a:avLst/>
          </a:prstGeom>
        </p:spPr>
      </p:pic>
      <p:pic>
        <p:nvPicPr>
          <p:cNvPr id="19" name="Picture 18" descr="A lemons on a branch&#10;&#10;Description automatically generated">
            <a:extLst>
              <a:ext uri="{FF2B5EF4-FFF2-40B4-BE49-F238E27FC236}">
                <a16:creationId xmlns:a16="http://schemas.microsoft.com/office/drawing/2014/main" id="{BAAB6AA8-DFD8-F69E-423B-E04164413F80}"/>
              </a:ext>
            </a:extLst>
          </p:cNvPr>
          <p:cNvPicPr>
            <a:picLocks noChangeAspect="1"/>
          </p:cNvPicPr>
          <p:nvPr userDrawn="1"/>
        </p:nvPicPr>
        <p:blipFill>
          <a:blip r:embed="rId4">
            <a:alphaModFix amt="10000"/>
          </a:blip>
          <a:stretch>
            <a:fillRect/>
          </a:stretch>
        </p:blipFill>
        <p:spPr>
          <a:xfrm rot="17979845">
            <a:off x="5992662" y="1149514"/>
            <a:ext cx="7726624" cy="5385658"/>
          </a:xfrm>
          <a:prstGeom prst="rect">
            <a:avLst/>
          </a:prstGeom>
        </p:spPr>
      </p:pic>
      <p:pic>
        <p:nvPicPr>
          <p:cNvPr id="20" name="Picture 19" descr="A lemons on a branch&#10;&#10;Description automatically generated">
            <a:extLst>
              <a:ext uri="{FF2B5EF4-FFF2-40B4-BE49-F238E27FC236}">
                <a16:creationId xmlns:a16="http://schemas.microsoft.com/office/drawing/2014/main" id="{94306686-40DE-F229-9EF8-A3D9E293588F}"/>
              </a:ext>
            </a:extLst>
          </p:cNvPr>
          <p:cNvPicPr>
            <a:picLocks noChangeAspect="1"/>
          </p:cNvPicPr>
          <p:nvPr userDrawn="1"/>
        </p:nvPicPr>
        <p:blipFill>
          <a:blip r:embed="rId4">
            <a:alphaModFix amt="10000"/>
          </a:blip>
          <a:stretch>
            <a:fillRect/>
          </a:stretch>
        </p:blipFill>
        <p:spPr>
          <a:xfrm rot="9288629">
            <a:off x="-550714" y="-1381538"/>
            <a:ext cx="7153439" cy="4986133"/>
          </a:xfrm>
          <a:prstGeom prst="rect">
            <a:avLst/>
          </a:prstGeom>
        </p:spPr>
      </p:pic>
      <p:pic>
        <p:nvPicPr>
          <p:cNvPr id="11" name="Picture 10" descr="White text on a black background&#10;&#10;Description automatically generated">
            <a:extLst>
              <a:ext uri="{FF2B5EF4-FFF2-40B4-BE49-F238E27FC236}">
                <a16:creationId xmlns:a16="http://schemas.microsoft.com/office/drawing/2014/main" id="{D4FEC1B4-6331-654E-3B71-54E1E80376BF}"/>
              </a:ext>
            </a:extLst>
          </p:cNvPr>
          <p:cNvPicPr>
            <a:picLocks noChangeAspect="1"/>
          </p:cNvPicPr>
          <p:nvPr userDrawn="1"/>
        </p:nvPicPr>
        <p:blipFill>
          <a:blip r:embed="rId5"/>
          <a:stretch>
            <a:fillRect/>
          </a:stretch>
        </p:blipFill>
        <p:spPr>
          <a:xfrm>
            <a:off x="200008" y="5917288"/>
            <a:ext cx="5212413" cy="749388"/>
          </a:xfrm>
          <a:prstGeom prst="rect">
            <a:avLst/>
          </a:prstGeom>
        </p:spPr>
      </p:pic>
      <p:pic>
        <p:nvPicPr>
          <p:cNvPr id="12" name="Picture 11" descr="A black and white logo with a cow and a person walking on a hill&#10;&#10;Description automatically generated">
            <a:extLst>
              <a:ext uri="{FF2B5EF4-FFF2-40B4-BE49-F238E27FC236}">
                <a16:creationId xmlns:a16="http://schemas.microsoft.com/office/drawing/2014/main" id="{0D96E83D-6A26-2B12-68B7-7FEF4DD55E5A}"/>
              </a:ext>
            </a:extLst>
          </p:cNvPr>
          <p:cNvPicPr>
            <a:picLocks noChangeAspect="1"/>
          </p:cNvPicPr>
          <p:nvPr userDrawn="1"/>
        </p:nvPicPr>
        <p:blipFill>
          <a:blip r:embed="rId6"/>
          <a:stretch>
            <a:fillRect/>
          </a:stretch>
        </p:blipFill>
        <p:spPr>
          <a:xfrm>
            <a:off x="11341564" y="6054927"/>
            <a:ext cx="461380" cy="463439"/>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415A5DCF-A04E-B48F-55FE-6BDD9CBBE0EE}"/>
              </a:ext>
            </a:extLst>
          </p:cNvPr>
          <p:cNvPicPr>
            <a:picLocks noChangeAspect="1"/>
          </p:cNvPicPr>
          <p:nvPr userDrawn="1"/>
        </p:nvPicPr>
        <p:blipFill>
          <a:blip r:embed="rId7"/>
          <a:stretch>
            <a:fillRect/>
          </a:stretch>
        </p:blipFill>
        <p:spPr>
          <a:xfrm>
            <a:off x="5542919" y="6068680"/>
            <a:ext cx="1634757" cy="435935"/>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ACFC1960-7A36-A95F-0019-3B8275170606}"/>
              </a:ext>
            </a:extLst>
          </p:cNvPr>
          <p:cNvPicPr>
            <a:picLocks noChangeAspect="1"/>
          </p:cNvPicPr>
          <p:nvPr userDrawn="1"/>
        </p:nvPicPr>
        <p:blipFill>
          <a:blip r:embed="rId8"/>
          <a:stretch>
            <a:fillRect/>
          </a:stretch>
        </p:blipFill>
        <p:spPr>
          <a:xfrm>
            <a:off x="7368509" y="5797219"/>
            <a:ext cx="1350290" cy="899928"/>
          </a:xfrm>
          <a:prstGeom prst="rect">
            <a:avLst/>
          </a:prstGeom>
        </p:spPr>
      </p:pic>
      <p:pic>
        <p:nvPicPr>
          <p:cNvPr id="22" name="Picture 21" descr="A white text on a black background&#10;&#10;Description automatically generated">
            <a:extLst>
              <a:ext uri="{FF2B5EF4-FFF2-40B4-BE49-F238E27FC236}">
                <a16:creationId xmlns:a16="http://schemas.microsoft.com/office/drawing/2014/main" id="{BF00AE0B-A4BC-2A65-756F-0CA24940F46A}"/>
              </a:ext>
            </a:extLst>
          </p:cNvPr>
          <p:cNvPicPr>
            <a:picLocks noChangeAspect="1"/>
          </p:cNvPicPr>
          <p:nvPr userDrawn="1"/>
        </p:nvPicPr>
        <p:blipFill>
          <a:blip r:embed="rId9"/>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62775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_6">
  <p:cSld name="Content Slide_6">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854242" y="576470"/>
            <a:ext cx="10363200" cy="1182756"/>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6" name="Google Shape;26;p31"/>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5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horizontal RGB white.eps">
            <a:extLst>
              <a:ext uri="{FF2B5EF4-FFF2-40B4-BE49-F238E27FC236}">
                <a16:creationId xmlns:a16="http://schemas.microsoft.com/office/drawing/2014/main" id="{683FD0BB-D582-718A-92FE-2C0ADBDC6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6" name="Picture 5" descr="White text on a black background&#10;&#10;Description automatically generated">
            <a:extLst>
              <a:ext uri="{FF2B5EF4-FFF2-40B4-BE49-F238E27FC236}">
                <a16:creationId xmlns:a16="http://schemas.microsoft.com/office/drawing/2014/main" id="{C53308CD-458D-231A-7349-C7C4CDF72650}"/>
              </a:ext>
            </a:extLst>
          </p:cNvPr>
          <p:cNvPicPr>
            <a:picLocks noChangeAspect="1"/>
          </p:cNvPicPr>
          <p:nvPr userDrawn="1"/>
        </p:nvPicPr>
        <p:blipFill>
          <a:blip r:embed="rId3"/>
          <a:stretch>
            <a:fillRect/>
          </a:stretch>
        </p:blipFill>
        <p:spPr>
          <a:xfrm>
            <a:off x="200008" y="5917288"/>
            <a:ext cx="5212413" cy="749388"/>
          </a:xfrm>
          <a:prstGeom prst="rect">
            <a:avLst/>
          </a:prstGeom>
        </p:spPr>
      </p:pic>
      <p:pic>
        <p:nvPicPr>
          <p:cNvPr id="7" name="Picture 6" descr="A black and white logo with a cow and a person walking on a hill&#10;&#10;Description automatically generated">
            <a:extLst>
              <a:ext uri="{FF2B5EF4-FFF2-40B4-BE49-F238E27FC236}">
                <a16:creationId xmlns:a16="http://schemas.microsoft.com/office/drawing/2014/main" id="{E9486D27-AABC-F393-4701-3BFB5F616A12}"/>
              </a:ext>
            </a:extLst>
          </p:cNvPr>
          <p:cNvPicPr>
            <a:picLocks noChangeAspect="1"/>
          </p:cNvPicPr>
          <p:nvPr userDrawn="1"/>
        </p:nvPicPr>
        <p:blipFill>
          <a:blip r:embed="rId4"/>
          <a:stretch>
            <a:fillRect/>
          </a:stretch>
        </p:blipFill>
        <p:spPr>
          <a:xfrm>
            <a:off x="11341564" y="6054927"/>
            <a:ext cx="461380" cy="46343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D47E654F-140C-1053-5106-BF1A4D9D3FF9}"/>
              </a:ext>
            </a:extLst>
          </p:cNvPr>
          <p:cNvPicPr>
            <a:picLocks noChangeAspect="1"/>
          </p:cNvPicPr>
          <p:nvPr userDrawn="1"/>
        </p:nvPicPr>
        <p:blipFill>
          <a:blip r:embed="rId5"/>
          <a:stretch>
            <a:fillRect/>
          </a:stretch>
        </p:blipFill>
        <p:spPr>
          <a:xfrm>
            <a:off x="5542919" y="6068680"/>
            <a:ext cx="1634757" cy="435935"/>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9856557C-F29C-A24C-F44A-9CE8A1D8FDBD}"/>
              </a:ext>
            </a:extLst>
          </p:cNvPr>
          <p:cNvPicPr>
            <a:picLocks noChangeAspect="1"/>
          </p:cNvPicPr>
          <p:nvPr userDrawn="1"/>
        </p:nvPicPr>
        <p:blipFill>
          <a:blip r:embed="rId6"/>
          <a:stretch>
            <a:fillRect/>
          </a:stretch>
        </p:blipFill>
        <p:spPr>
          <a:xfrm>
            <a:off x="7368509" y="5797219"/>
            <a:ext cx="1350290" cy="899928"/>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97E57778-1FAF-266D-5919-82F3B3D5DF85}"/>
              </a:ext>
            </a:extLst>
          </p:cNvPr>
          <p:cNvPicPr>
            <a:picLocks noChangeAspect="1"/>
          </p:cNvPicPr>
          <p:nvPr userDrawn="1"/>
        </p:nvPicPr>
        <p:blipFill>
          <a:blip r:embed="rId7"/>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3913706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2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Google Shape;42;p24">
            <a:extLst>
              <a:ext uri="{FF2B5EF4-FFF2-40B4-BE49-F238E27FC236}">
                <a16:creationId xmlns:a16="http://schemas.microsoft.com/office/drawing/2014/main" id="{C0380A7E-2D80-EBCD-EC38-8E4CBBEEF2A8}"/>
              </a:ext>
            </a:extLst>
          </p:cNvPr>
          <p:cNvPicPr preferRelativeResize="0"/>
          <p:nvPr userDrawn="1"/>
        </p:nvPicPr>
        <p:blipFill rotWithShape="1">
          <a:blip r:embed="rId2">
            <a:alphaModFix/>
          </a:blip>
          <a:srcRect/>
          <a:stretch/>
        </p:blipFill>
        <p:spPr>
          <a:xfrm>
            <a:off x="274320" y="268785"/>
            <a:ext cx="3242619" cy="549694"/>
          </a:xfrm>
          <a:prstGeom prst="rect">
            <a:avLst/>
          </a:prstGeom>
          <a:noFill/>
          <a:ln>
            <a:noFill/>
          </a:ln>
        </p:spPr>
      </p:pic>
      <p:pic>
        <p:nvPicPr>
          <p:cNvPr id="9" name="Picture 8" descr="White text on a black background&#10;&#10;Description automatically generated">
            <a:extLst>
              <a:ext uri="{FF2B5EF4-FFF2-40B4-BE49-F238E27FC236}">
                <a16:creationId xmlns:a16="http://schemas.microsoft.com/office/drawing/2014/main" id="{4ADF4EDC-2CF5-A55D-B747-3D016487B6F6}"/>
              </a:ext>
            </a:extLst>
          </p:cNvPr>
          <p:cNvPicPr>
            <a:picLocks noChangeAspect="1"/>
          </p:cNvPicPr>
          <p:nvPr userDrawn="1"/>
        </p:nvPicPr>
        <p:blipFill>
          <a:blip r:embed="rId3"/>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3052749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8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B08B0-5719-4213-BC3E-CB082A0009A7}"/>
              </a:ext>
            </a:extLst>
          </p:cNvPr>
          <p:cNvSpPr/>
          <p:nvPr userDrawn="1"/>
        </p:nvSpPr>
        <p:spPr>
          <a:xfrm>
            <a:off x="0" y="0"/>
            <a:ext cx="12192000" cy="1058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Google Shape;42;p24">
            <a:extLst>
              <a:ext uri="{FF2B5EF4-FFF2-40B4-BE49-F238E27FC236}">
                <a16:creationId xmlns:a16="http://schemas.microsoft.com/office/drawing/2014/main" id="{C0380A7E-2D80-EBCD-EC38-8E4CBBEEF2A8}"/>
              </a:ext>
            </a:extLst>
          </p:cNvPr>
          <p:cNvPicPr preferRelativeResize="0"/>
          <p:nvPr userDrawn="1"/>
        </p:nvPicPr>
        <p:blipFill rotWithShape="1">
          <a:blip r:embed="rId2">
            <a:alphaModFix/>
          </a:blip>
          <a:srcRect/>
          <a:stretch/>
        </p:blipFill>
        <p:spPr>
          <a:xfrm>
            <a:off x="274320" y="268785"/>
            <a:ext cx="3242619" cy="549694"/>
          </a:xfrm>
          <a:prstGeom prst="rect">
            <a:avLst/>
          </a:prstGeom>
          <a:noFill/>
          <a:ln>
            <a:noFill/>
          </a:ln>
        </p:spPr>
      </p:pic>
      <p:pic>
        <p:nvPicPr>
          <p:cNvPr id="13" name="Picture 12" descr="White text on a black background&#10;&#10;Description automatically generated">
            <a:extLst>
              <a:ext uri="{FF2B5EF4-FFF2-40B4-BE49-F238E27FC236}">
                <a16:creationId xmlns:a16="http://schemas.microsoft.com/office/drawing/2014/main" id="{205EA4F4-2BCB-020A-4714-FD3DC49D7079}"/>
              </a:ext>
            </a:extLst>
          </p:cNvPr>
          <p:cNvPicPr>
            <a:picLocks noChangeAspect="1"/>
          </p:cNvPicPr>
          <p:nvPr userDrawn="1"/>
        </p:nvPicPr>
        <p:blipFill>
          <a:blip r:embed="rId3"/>
          <a:stretch>
            <a:fillRect/>
          </a:stretch>
        </p:blipFill>
        <p:spPr>
          <a:xfrm>
            <a:off x="200008" y="5917288"/>
            <a:ext cx="5212413" cy="749388"/>
          </a:xfrm>
          <a:prstGeom prst="rect">
            <a:avLst/>
          </a:prstGeom>
        </p:spPr>
      </p:pic>
      <p:pic>
        <p:nvPicPr>
          <p:cNvPr id="14" name="Picture 13" descr="A black and white logo with a cow and a person walking on a hill&#10;&#10;Description automatically generated">
            <a:extLst>
              <a:ext uri="{FF2B5EF4-FFF2-40B4-BE49-F238E27FC236}">
                <a16:creationId xmlns:a16="http://schemas.microsoft.com/office/drawing/2014/main" id="{A98E0A33-109E-908C-E4AA-2CCCDC38FEC9}"/>
              </a:ext>
            </a:extLst>
          </p:cNvPr>
          <p:cNvPicPr>
            <a:picLocks noChangeAspect="1"/>
          </p:cNvPicPr>
          <p:nvPr userDrawn="1"/>
        </p:nvPicPr>
        <p:blipFill>
          <a:blip r:embed="rId4"/>
          <a:stretch>
            <a:fillRect/>
          </a:stretch>
        </p:blipFill>
        <p:spPr>
          <a:xfrm>
            <a:off x="11341564" y="6054927"/>
            <a:ext cx="461380" cy="463439"/>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F0ACC570-0FE3-3A5B-9828-F63CC13E0279}"/>
              </a:ext>
            </a:extLst>
          </p:cNvPr>
          <p:cNvPicPr>
            <a:picLocks noChangeAspect="1"/>
          </p:cNvPicPr>
          <p:nvPr userDrawn="1"/>
        </p:nvPicPr>
        <p:blipFill>
          <a:blip r:embed="rId5"/>
          <a:stretch>
            <a:fillRect/>
          </a:stretch>
        </p:blipFill>
        <p:spPr>
          <a:xfrm>
            <a:off x="5542919" y="6068680"/>
            <a:ext cx="1634757" cy="43593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0F01A523-5AB6-2E84-6049-0479D253512A}"/>
              </a:ext>
            </a:extLst>
          </p:cNvPr>
          <p:cNvPicPr>
            <a:picLocks noChangeAspect="1"/>
          </p:cNvPicPr>
          <p:nvPr userDrawn="1"/>
        </p:nvPicPr>
        <p:blipFill>
          <a:blip r:embed="rId6"/>
          <a:stretch>
            <a:fillRect/>
          </a:stretch>
        </p:blipFill>
        <p:spPr>
          <a:xfrm>
            <a:off x="7368509" y="5797219"/>
            <a:ext cx="1350290" cy="899928"/>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89C105E9-F432-AFD0-8ABE-464525186990}"/>
              </a:ext>
            </a:extLst>
          </p:cNvPr>
          <p:cNvPicPr>
            <a:picLocks noChangeAspect="1"/>
          </p:cNvPicPr>
          <p:nvPr userDrawn="1"/>
        </p:nvPicPr>
        <p:blipFill>
          <a:blip r:embed="rId7"/>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3825634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1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orizontal RGB white.eps">
            <a:extLst>
              <a:ext uri="{FF2B5EF4-FFF2-40B4-BE49-F238E27FC236}">
                <a16:creationId xmlns:a16="http://schemas.microsoft.com/office/drawing/2014/main" id="{9B277E97-BF4A-94FF-2B2E-C53B6C663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8" name="Picture 7" descr="White text on a black background&#10;&#10;Description automatically generated">
            <a:extLst>
              <a:ext uri="{FF2B5EF4-FFF2-40B4-BE49-F238E27FC236}">
                <a16:creationId xmlns:a16="http://schemas.microsoft.com/office/drawing/2014/main" id="{035B93A5-0650-3E24-1BA4-5538861A583D}"/>
              </a:ext>
            </a:extLst>
          </p:cNvPr>
          <p:cNvPicPr>
            <a:picLocks noChangeAspect="1"/>
          </p:cNvPicPr>
          <p:nvPr userDrawn="1"/>
        </p:nvPicPr>
        <p:blipFill>
          <a:blip r:embed="rId3"/>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77058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9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orizontal RGB white.eps">
            <a:extLst>
              <a:ext uri="{FF2B5EF4-FFF2-40B4-BE49-F238E27FC236}">
                <a16:creationId xmlns:a16="http://schemas.microsoft.com/office/drawing/2014/main" id="{9B277E97-BF4A-94FF-2B2E-C53B6C663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8" name="Picture 7" descr="White text on a black background&#10;&#10;Description automatically generated">
            <a:extLst>
              <a:ext uri="{FF2B5EF4-FFF2-40B4-BE49-F238E27FC236}">
                <a16:creationId xmlns:a16="http://schemas.microsoft.com/office/drawing/2014/main" id="{86910BAA-53E1-12C0-2995-E1791B05369D}"/>
              </a:ext>
            </a:extLst>
          </p:cNvPr>
          <p:cNvPicPr>
            <a:picLocks noChangeAspect="1"/>
          </p:cNvPicPr>
          <p:nvPr userDrawn="1"/>
        </p:nvPicPr>
        <p:blipFill>
          <a:blip r:embed="rId3"/>
          <a:stretch>
            <a:fillRect/>
          </a:stretch>
        </p:blipFill>
        <p:spPr>
          <a:xfrm>
            <a:off x="200008" y="5917288"/>
            <a:ext cx="5212413" cy="749388"/>
          </a:xfrm>
          <a:prstGeom prst="rect">
            <a:avLst/>
          </a:prstGeom>
        </p:spPr>
      </p:pic>
      <p:pic>
        <p:nvPicPr>
          <p:cNvPr id="13" name="Picture 12" descr="A black and white logo with a cow and a person walking on a hill&#10;&#10;Description automatically generated">
            <a:extLst>
              <a:ext uri="{FF2B5EF4-FFF2-40B4-BE49-F238E27FC236}">
                <a16:creationId xmlns:a16="http://schemas.microsoft.com/office/drawing/2014/main" id="{743C09B6-934F-4CAF-3AC1-27C4D5B45F1A}"/>
              </a:ext>
            </a:extLst>
          </p:cNvPr>
          <p:cNvPicPr>
            <a:picLocks noChangeAspect="1"/>
          </p:cNvPicPr>
          <p:nvPr userDrawn="1"/>
        </p:nvPicPr>
        <p:blipFill>
          <a:blip r:embed="rId4"/>
          <a:stretch>
            <a:fillRect/>
          </a:stretch>
        </p:blipFill>
        <p:spPr>
          <a:xfrm>
            <a:off x="11341564" y="6054927"/>
            <a:ext cx="461380" cy="463439"/>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DAE9A4C5-85F8-D23A-18F1-267902722E2B}"/>
              </a:ext>
            </a:extLst>
          </p:cNvPr>
          <p:cNvPicPr>
            <a:picLocks noChangeAspect="1"/>
          </p:cNvPicPr>
          <p:nvPr userDrawn="1"/>
        </p:nvPicPr>
        <p:blipFill>
          <a:blip r:embed="rId5"/>
          <a:stretch>
            <a:fillRect/>
          </a:stretch>
        </p:blipFill>
        <p:spPr>
          <a:xfrm>
            <a:off x="5542919" y="6068680"/>
            <a:ext cx="1634757" cy="435935"/>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AFF4E082-BE77-C313-6D24-06E1AFEF8D90}"/>
              </a:ext>
            </a:extLst>
          </p:cNvPr>
          <p:cNvPicPr>
            <a:picLocks noChangeAspect="1"/>
          </p:cNvPicPr>
          <p:nvPr userDrawn="1"/>
        </p:nvPicPr>
        <p:blipFill>
          <a:blip r:embed="rId6"/>
          <a:stretch>
            <a:fillRect/>
          </a:stretch>
        </p:blipFill>
        <p:spPr>
          <a:xfrm>
            <a:off x="7368509" y="5797219"/>
            <a:ext cx="1350290" cy="899928"/>
          </a:xfrm>
          <a:prstGeom prst="rect">
            <a:avLst/>
          </a:prstGeom>
        </p:spPr>
      </p:pic>
      <p:pic>
        <p:nvPicPr>
          <p:cNvPr id="16" name="Picture 15" descr="A white text on a black background&#10;&#10;Description automatically generated">
            <a:extLst>
              <a:ext uri="{FF2B5EF4-FFF2-40B4-BE49-F238E27FC236}">
                <a16:creationId xmlns:a16="http://schemas.microsoft.com/office/drawing/2014/main" id="{6ADB0499-FFB0-89D5-8544-72E23A3FE32E}"/>
              </a:ext>
            </a:extLst>
          </p:cNvPr>
          <p:cNvPicPr>
            <a:picLocks noChangeAspect="1"/>
          </p:cNvPicPr>
          <p:nvPr userDrawn="1"/>
        </p:nvPicPr>
        <p:blipFill>
          <a:blip r:embed="rId7"/>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2182175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4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a:gsLst>
              <a:gs pos="100000">
                <a:srgbClr val="237C9A"/>
              </a:gs>
              <a:gs pos="0">
                <a:srgbClr val="518325">
                  <a:alpha val="90410"/>
                </a:srgbClr>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078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9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flip="none" rotWithShape="1">
            <a:gsLst>
              <a:gs pos="49000">
                <a:schemeClr val="tx2"/>
              </a:gs>
              <a:gs pos="93000">
                <a:srgbClr val="237C9A"/>
              </a:gs>
              <a:gs pos="4000">
                <a:schemeClr val="accent1"/>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16E84E-2BFA-B2F4-849B-756C4932A983}"/>
              </a:ext>
            </a:extLst>
          </p:cNvPr>
          <p:cNvSpPr/>
          <p:nvPr userDrawn="1"/>
        </p:nvSpPr>
        <p:spPr>
          <a:xfrm>
            <a:off x="0" y="0"/>
            <a:ext cx="12192000" cy="1058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Google Shape;42;p24">
            <a:extLst>
              <a:ext uri="{FF2B5EF4-FFF2-40B4-BE49-F238E27FC236}">
                <a16:creationId xmlns:a16="http://schemas.microsoft.com/office/drawing/2014/main" id="{1604A729-1D47-A55C-84A2-DDE097A5F5E9}"/>
              </a:ext>
            </a:extLst>
          </p:cNvPr>
          <p:cNvPicPr preferRelativeResize="0"/>
          <p:nvPr userDrawn="1"/>
        </p:nvPicPr>
        <p:blipFill rotWithShape="1">
          <a:blip r:embed="rId2">
            <a:alphaModFix/>
          </a:blip>
          <a:srcRect/>
          <a:stretch/>
        </p:blipFill>
        <p:spPr>
          <a:xfrm>
            <a:off x="274320" y="254305"/>
            <a:ext cx="3242619" cy="549694"/>
          </a:xfrm>
          <a:prstGeom prst="rect">
            <a:avLst/>
          </a:prstGeom>
          <a:noFill/>
          <a:ln>
            <a:noFill/>
          </a:ln>
        </p:spPr>
      </p:pic>
      <p:pic>
        <p:nvPicPr>
          <p:cNvPr id="7" name="Picture 6" descr="White text on a black background&#10;&#10;Description automatically generated">
            <a:extLst>
              <a:ext uri="{FF2B5EF4-FFF2-40B4-BE49-F238E27FC236}">
                <a16:creationId xmlns:a16="http://schemas.microsoft.com/office/drawing/2014/main" id="{8BC9C586-D88D-46FA-8843-5898ABC0A435}"/>
              </a:ext>
            </a:extLst>
          </p:cNvPr>
          <p:cNvPicPr>
            <a:picLocks noChangeAspect="1"/>
          </p:cNvPicPr>
          <p:nvPr userDrawn="1"/>
        </p:nvPicPr>
        <p:blipFill>
          <a:blip r:embed="rId3"/>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3630857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flip="none" rotWithShape="1">
            <a:gsLst>
              <a:gs pos="49000">
                <a:schemeClr val="tx2"/>
              </a:gs>
              <a:gs pos="93000">
                <a:srgbClr val="237C9A"/>
              </a:gs>
              <a:gs pos="4000">
                <a:schemeClr val="accent1"/>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16E84E-2BFA-B2F4-849B-756C4932A983}"/>
              </a:ext>
            </a:extLst>
          </p:cNvPr>
          <p:cNvSpPr/>
          <p:nvPr userDrawn="1"/>
        </p:nvSpPr>
        <p:spPr>
          <a:xfrm>
            <a:off x="0" y="0"/>
            <a:ext cx="12192000" cy="1058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Google Shape;42;p24">
            <a:extLst>
              <a:ext uri="{FF2B5EF4-FFF2-40B4-BE49-F238E27FC236}">
                <a16:creationId xmlns:a16="http://schemas.microsoft.com/office/drawing/2014/main" id="{1604A729-1D47-A55C-84A2-DDE097A5F5E9}"/>
              </a:ext>
            </a:extLst>
          </p:cNvPr>
          <p:cNvPicPr preferRelativeResize="0"/>
          <p:nvPr userDrawn="1"/>
        </p:nvPicPr>
        <p:blipFill rotWithShape="1">
          <a:blip r:embed="rId2">
            <a:alphaModFix/>
          </a:blip>
          <a:srcRect/>
          <a:stretch/>
        </p:blipFill>
        <p:spPr>
          <a:xfrm>
            <a:off x="274320" y="254305"/>
            <a:ext cx="3242619" cy="549694"/>
          </a:xfrm>
          <a:prstGeom prst="rect">
            <a:avLst/>
          </a:prstGeom>
          <a:noFill/>
          <a:ln>
            <a:noFill/>
          </a:ln>
        </p:spPr>
      </p:pic>
      <p:pic>
        <p:nvPicPr>
          <p:cNvPr id="10" name="Picture 9" descr="White text on a black background&#10;&#10;Description automatically generated">
            <a:extLst>
              <a:ext uri="{FF2B5EF4-FFF2-40B4-BE49-F238E27FC236}">
                <a16:creationId xmlns:a16="http://schemas.microsoft.com/office/drawing/2014/main" id="{F4A544D8-E2BC-9732-B1CC-DC6612B8D281}"/>
              </a:ext>
            </a:extLst>
          </p:cNvPr>
          <p:cNvPicPr>
            <a:picLocks noChangeAspect="1"/>
          </p:cNvPicPr>
          <p:nvPr userDrawn="1"/>
        </p:nvPicPr>
        <p:blipFill>
          <a:blip r:embed="rId3"/>
          <a:stretch>
            <a:fillRect/>
          </a:stretch>
        </p:blipFill>
        <p:spPr>
          <a:xfrm>
            <a:off x="200008" y="5917288"/>
            <a:ext cx="5212413" cy="749388"/>
          </a:xfrm>
          <a:prstGeom prst="rect">
            <a:avLst/>
          </a:prstGeom>
        </p:spPr>
      </p:pic>
      <p:pic>
        <p:nvPicPr>
          <p:cNvPr id="14" name="Picture 13" descr="A black and white logo with a cow and a person walking on a hill&#10;&#10;Description automatically generated">
            <a:extLst>
              <a:ext uri="{FF2B5EF4-FFF2-40B4-BE49-F238E27FC236}">
                <a16:creationId xmlns:a16="http://schemas.microsoft.com/office/drawing/2014/main" id="{BECB3C7C-FE73-E7C5-3AEC-B9EFAC836758}"/>
              </a:ext>
            </a:extLst>
          </p:cNvPr>
          <p:cNvPicPr>
            <a:picLocks noChangeAspect="1"/>
          </p:cNvPicPr>
          <p:nvPr userDrawn="1"/>
        </p:nvPicPr>
        <p:blipFill>
          <a:blip r:embed="rId4"/>
          <a:stretch>
            <a:fillRect/>
          </a:stretch>
        </p:blipFill>
        <p:spPr>
          <a:xfrm>
            <a:off x="11341564" y="6054927"/>
            <a:ext cx="461380" cy="463439"/>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A1EF54C4-A592-69AA-1191-DBE84B960B4A}"/>
              </a:ext>
            </a:extLst>
          </p:cNvPr>
          <p:cNvPicPr>
            <a:picLocks noChangeAspect="1"/>
          </p:cNvPicPr>
          <p:nvPr userDrawn="1"/>
        </p:nvPicPr>
        <p:blipFill>
          <a:blip r:embed="rId5"/>
          <a:stretch>
            <a:fillRect/>
          </a:stretch>
        </p:blipFill>
        <p:spPr>
          <a:xfrm>
            <a:off x="5542919" y="6068680"/>
            <a:ext cx="1634757" cy="43593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4C827545-58BB-487E-B285-1E47B7ABFE29}"/>
              </a:ext>
            </a:extLst>
          </p:cNvPr>
          <p:cNvPicPr>
            <a:picLocks noChangeAspect="1"/>
          </p:cNvPicPr>
          <p:nvPr userDrawn="1"/>
        </p:nvPicPr>
        <p:blipFill>
          <a:blip r:embed="rId6"/>
          <a:stretch>
            <a:fillRect/>
          </a:stretch>
        </p:blipFill>
        <p:spPr>
          <a:xfrm>
            <a:off x="7368509" y="5797219"/>
            <a:ext cx="1350290" cy="899928"/>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09FAA99E-1D31-A167-B50B-57AF05E632AA}"/>
              </a:ext>
            </a:extLst>
          </p:cNvPr>
          <p:cNvPicPr>
            <a:picLocks noChangeAspect="1"/>
          </p:cNvPicPr>
          <p:nvPr userDrawn="1"/>
        </p:nvPicPr>
        <p:blipFill>
          <a:blip r:embed="rId7"/>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4127691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1E7DF7-E8D1-9B65-7C0B-73C4F7D45ED4}"/>
              </a:ext>
            </a:extLst>
          </p:cNvPr>
          <p:cNvSpPr/>
          <p:nvPr userDrawn="1"/>
        </p:nvSpPr>
        <p:spPr>
          <a:xfrm>
            <a:off x="0" y="0"/>
            <a:ext cx="12192000" cy="6858000"/>
          </a:xfrm>
          <a:prstGeom prst="rect">
            <a:avLst/>
          </a:prstGeom>
          <a:gradFill flip="none" rotWithShape="1">
            <a:gsLst>
              <a:gs pos="49000">
                <a:schemeClr val="tx2"/>
              </a:gs>
              <a:gs pos="93000">
                <a:srgbClr val="237C9A"/>
              </a:gs>
              <a:gs pos="4000">
                <a:schemeClr val="accent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orizontal RGB white.eps">
            <a:extLst>
              <a:ext uri="{FF2B5EF4-FFF2-40B4-BE49-F238E27FC236}">
                <a16:creationId xmlns:a16="http://schemas.microsoft.com/office/drawing/2014/main" id="{8FB64198-2744-659F-686F-58EBD21DDD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2" name="Picture 1" descr="White text on a black background&#10;&#10;Description automatically generated">
            <a:extLst>
              <a:ext uri="{FF2B5EF4-FFF2-40B4-BE49-F238E27FC236}">
                <a16:creationId xmlns:a16="http://schemas.microsoft.com/office/drawing/2014/main" id="{E7476B01-D074-298B-BB93-D3EAEEF2E9E5}"/>
              </a:ext>
            </a:extLst>
          </p:cNvPr>
          <p:cNvPicPr>
            <a:picLocks noChangeAspect="1"/>
          </p:cNvPicPr>
          <p:nvPr userDrawn="1"/>
        </p:nvPicPr>
        <p:blipFill>
          <a:blip r:embed="rId3"/>
          <a:stretch>
            <a:fillRect/>
          </a:stretch>
        </p:blipFill>
        <p:spPr>
          <a:xfrm>
            <a:off x="200008" y="5917288"/>
            <a:ext cx="5212413" cy="749388"/>
          </a:xfrm>
          <a:prstGeom prst="rect">
            <a:avLst/>
          </a:prstGeom>
        </p:spPr>
      </p:pic>
    </p:spTree>
    <p:extLst>
      <p:ext uri="{BB962C8B-B14F-4D97-AF65-F5344CB8AC3E}">
        <p14:creationId xmlns:p14="http://schemas.microsoft.com/office/powerpoint/2010/main" val="286690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1E7DF7-E8D1-9B65-7C0B-73C4F7D45ED4}"/>
              </a:ext>
            </a:extLst>
          </p:cNvPr>
          <p:cNvSpPr/>
          <p:nvPr userDrawn="1"/>
        </p:nvSpPr>
        <p:spPr>
          <a:xfrm>
            <a:off x="0" y="0"/>
            <a:ext cx="12192000" cy="6858000"/>
          </a:xfrm>
          <a:prstGeom prst="rect">
            <a:avLst/>
          </a:prstGeom>
          <a:gradFill flip="none" rotWithShape="1">
            <a:gsLst>
              <a:gs pos="49000">
                <a:schemeClr val="tx2"/>
              </a:gs>
              <a:gs pos="93000">
                <a:srgbClr val="237C9A"/>
              </a:gs>
              <a:gs pos="4000">
                <a:schemeClr val="accent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orizontal RGB white.eps">
            <a:extLst>
              <a:ext uri="{FF2B5EF4-FFF2-40B4-BE49-F238E27FC236}">
                <a16:creationId xmlns:a16="http://schemas.microsoft.com/office/drawing/2014/main" id="{8FB64198-2744-659F-686F-58EBD21DDD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pic>
        <p:nvPicPr>
          <p:cNvPr id="6" name="Picture 5" descr="White text on a black background&#10;&#10;Description automatically generated">
            <a:extLst>
              <a:ext uri="{FF2B5EF4-FFF2-40B4-BE49-F238E27FC236}">
                <a16:creationId xmlns:a16="http://schemas.microsoft.com/office/drawing/2014/main" id="{59151A51-9AD3-CD60-9838-328A6359047C}"/>
              </a:ext>
            </a:extLst>
          </p:cNvPr>
          <p:cNvPicPr>
            <a:picLocks noChangeAspect="1"/>
          </p:cNvPicPr>
          <p:nvPr userDrawn="1"/>
        </p:nvPicPr>
        <p:blipFill>
          <a:blip r:embed="rId3"/>
          <a:stretch>
            <a:fillRect/>
          </a:stretch>
        </p:blipFill>
        <p:spPr>
          <a:xfrm>
            <a:off x="200008" y="5917288"/>
            <a:ext cx="5212413" cy="749388"/>
          </a:xfrm>
          <a:prstGeom prst="rect">
            <a:avLst/>
          </a:prstGeom>
        </p:spPr>
      </p:pic>
      <p:pic>
        <p:nvPicPr>
          <p:cNvPr id="9" name="Picture 8" descr="A black and white logo with a cow and a person walking on a hill&#10;&#10;Description automatically generated">
            <a:extLst>
              <a:ext uri="{FF2B5EF4-FFF2-40B4-BE49-F238E27FC236}">
                <a16:creationId xmlns:a16="http://schemas.microsoft.com/office/drawing/2014/main" id="{E7091DC7-18E9-B9EF-B8AB-21D5427FBD2D}"/>
              </a:ext>
            </a:extLst>
          </p:cNvPr>
          <p:cNvPicPr>
            <a:picLocks noChangeAspect="1"/>
          </p:cNvPicPr>
          <p:nvPr userDrawn="1"/>
        </p:nvPicPr>
        <p:blipFill>
          <a:blip r:embed="rId4"/>
          <a:stretch>
            <a:fillRect/>
          </a:stretch>
        </p:blipFill>
        <p:spPr>
          <a:xfrm>
            <a:off x="11341564" y="6054927"/>
            <a:ext cx="461380" cy="46343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33C293AD-856B-4692-44B3-F1D7950F59DB}"/>
              </a:ext>
            </a:extLst>
          </p:cNvPr>
          <p:cNvPicPr>
            <a:picLocks noChangeAspect="1"/>
          </p:cNvPicPr>
          <p:nvPr userDrawn="1"/>
        </p:nvPicPr>
        <p:blipFill>
          <a:blip r:embed="rId5"/>
          <a:stretch>
            <a:fillRect/>
          </a:stretch>
        </p:blipFill>
        <p:spPr>
          <a:xfrm>
            <a:off x="5542919" y="6068680"/>
            <a:ext cx="1634757" cy="435935"/>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8FAB7CC7-0DF9-0ED6-E30A-2013D552424C}"/>
              </a:ext>
            </a:extLst>
          </p:cNvPr>
          <p:cNvPicPr>
            <a:picLocks noChangeAspect="1"/>
          </p:cNvPicPr>
          <p:nvPr userDrawn="1"/>
        </p:nvPicPr>
        <p:blipFill>
          <a:blip r:embed="rId6"/>
          <a:stretch>
            <a:fillRect/>
          </a:stretch>
        </p:blipFill>
        <p:spPr>
          <a:xfrm>
            <a:off x="7368509" y="5797219"/>
            <a:ext cx="1350290" cy="899928"/>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62F9F3C9-7B73-9B63-F24B-3CC460A6B44D}"/>
              </a:ext>
            </a:extLst>
          </p:cNvPr>
          <p:cNvPicPr>
            <a:picLocks noChangeAspect="1"/>
          </p:cNvPicPr>
          <p:nvPr userDrawn="1"/>
        </p:nvPicPr>
        <p:blipFill>
          <a:blip r:embed="rId7"/>
          <a:stretch>
            <a:fillRect/>
          </a:stretch>
        </p:blipFill>
        <p:spPr>
          <a:xfrm>
            <a:off x="9074948" y="6083949"/>
            <a:ext cx="1815176" cy="363316"/>
          </a:xfrm>
          <a:prstGeom prst="rect">
            <a:avLst/>
          </a:prstGeom>
        </p:spPr>
      </p:pic>
    </p:spTree>
    <p:extLst>
      <p:ext uri="{BB962C8B-B14F-4D97-AF65-F5344CB8AC3E}">
        <p14:creationId xmlns:p14="http://schemas.microsoft.com/office/powerpoint/2010/main" val="361641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_2">
  <p:cSld name="Title Slide_2">
    <p:spTree>
      <p:nvGrpSpPr>
        <p:cNvPr id="1" name="Shape 36"/>
        <p:cNvGrpSpPr/>
        <p:nvPr/>
      </p:nvGrpSpPr>
      <p:grpSpPr>
        <a:xfrm>
          <a:off x="0" y="0"/>
          <a:ext cx="0" cy="0"/>
          <a:chOff x="0" y="0"/>
          <a:chExt cx="0" cy="0"/>
        </a:xfrm>
      </p:grpSpPr>
      <p:sp>
        <p:nvSpPr>
          <p:cNvPr id="37" name="Google Shape;37;p24"/>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24"/>
          <p:cNvSpPr/>
          <p:nvPr/>
        </p:nvSpPr>
        <p:spPr>
          <a:xfrm>
            <a:off x="0" y="1335903"/>
            <a:ext cx="12192000" cy="5522097"/>
          </a:xfrm>
          <a:prstGeom prst="rect">
            <a:avLst/>
          </a:prstGeom>
          <a:solidFill>
            <a:srgbClr val="237C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9" name="Google Shape;39;p24"/>
          <p:cNvSpPr txBox="1">
            <a:spLocks noGrp="1"/>
          </p:cNvSpPr>
          <p:nvPr>
            <p:ph type="ctrTitle"/>
          </p:nvPr>
        </p:nvSpPr>
        <p:spPr>
          <a:xfrm>
            <a:off x="838200" y="1828800"/>
            <a:ext cx="10611852" cy="1808437"/>
          </a:xfrm>
          <a:prstGeom prst="rect">
            <a:avLst/>
          </a:prstGeom>
          <a:noFill/>
          <a:ln>
            <a:noFill/>
          </a:ln>
          <a:effectLst>
            <a:outerShdw blurRad="63500" sx="102000" sy="102000" algn="ctr" rotWithShape="0">
              <a:schemeClr val="dk1">
                <a:alpha val="47450"/>
              </a:schemeClr>
            </a:outerShdw>
          </a:effectLst>
        </p:spPr>
        <p:txBody>
          <a:bodyPr spcFirstLastPara="1" wrap="square" lIns="91425" tIns="91425" rIns="91425" bIns="91425" anchor="b" anchorCtr="0">
            <a:noAutofit/>
          </a:bodyPr>
          <a:lstStyle>
            <a:lvl1pPr marR="0" lvl="0" algn="l">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0" name="Google Shape;40;p24"/>
          <p:cNvSpPr txBox="1">
            <a:spLocks noGrp="1"/>
          </p:cNvSpPr>
          <p:nvPr>
            <p:ph type="subTitle" idx="1"/>
          </p:nvPr>
        </p:nvSpPr>
        <p:spPr>
          <a:xfrm>
            <a:off x="838200" y="3797780"/>
            <a:ext cx="9049752" cy="475976"/>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a:ea typeface="Gill Sans"/>
                <a:cs typeface="Gill Sans"/>
                <a:sym typeface="Gill Sans"/>
              </a:defRPr>
            </a:lvl1pPr>
            <a:lvl2pPr marR="0" lvl="1" algn="ctr">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endParaRPr/>
          </a:p>
        </p:txBody>
      </p:sp>
      <p:sp>
        <p:nvSpPr>
          <p:cNvPr id="41" name="Google Shape;41;p24"/>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pic>
        <p:nvPicPr>
          <p:cNvPr id="42" name="Google Shape;42;p24"/>
          <p:cNvPicPr preferRelativeResize="0"/>
          <p:nvPr/>
        </p:nvPicPr>
        <p:blipFill rotWithShape="1">
          <a:blip r:embed="rId2">
            <a:alphaModFix/>
          </a:blip>
          <a:srcRect/>
          <a:stretch/>
        </p:blipFill>
        <p:spPr>
          <a:xfrm>
            <a:off x="274320" y="423422"/>
            <a:ext cx="3242619" cy="54969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3_Title Slide">
    <p:bg>
      <p:bgPr>
        <a:gradFill>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32507"/>
            <a:ext cx="9144000" cy="2387600"/>
          </a:xfrm>
        </p:spPr>
        <p:txBody>
          <a:bodyPr anchor="b"/>
          <a:lstStyle>
            <a:lvl1pPr algn="ctr">
              <a:defRPr sz="600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524000" y="3912182"/>
            <a:ext cx="9144000" cy="16557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66DD6F3C-5E5A-2871-11E8-69152080C78C}"/>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8DA5C7-A1B7-D711-5EE1-14DD854BCF9C}"/>
              </a:ext>
            </a:extLst>
          </p:cNvPr>
          <p:cNvSpPr/>
          <p:nvPr userDrawn="1"/>
        </p:nvSpPr>
        <p:spPr>
          <a:xfrm>
            <a:off x="0" y="0"/>
            <a:ext cx="12192000" cy="6858000"/>
          </a:xfrm>
          <a:prstGeom prst="rect">
            <a:avLst/>
          </a:prstGeom>
          <a:gradFill flip="none" rotWithShape="1">
            <a:gsLst>
              <a:gs pos="49000">
                <a:schemeClr val="tx2"/>
              </a:gs>
              <a:gs pos="93000">
                <a:srgbClr val="237C9A"/>
              </a:gs>
              <a:gs pos="4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296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_2" preserve="1" userDrawn="1">
  <p:cSld name="1_Title Slide_2">
    <p:spTree>
      <p:nvGrpSpPr>
        <p:cNvPr id="1" name="Shape 36"/>
        <p:cNvGrpSpPr/>
        <p:nvPr/>
      </p:nvGrpSpPr>
      <p:grpSpPr>
        <a:xfrm>
          <a:off x="0" y="0"/>
          <a:ext cx="0" cy="0"/>
          <a:chOff x="0" y="0"/>
          <a:chExt cx="0" cy="0"/>
        </a:xfrm>
      </p:grpSpPr>
      <p:sp>
        <p:nvSpPr>
          <p:cNvPr id="37" name="Google Shape;37;p24"/>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24"/>
          <p:cNvSpPr/>
          <p:nvPr userDrawn="1"/>
        </p:nvSpPr>
        <p:spPr>
          <a:xfrm>
            <a:off x="0" y="1335903"/>
            <a:ext cx="12192000" cy="5522097"/>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pic>
        <p:nvPicPr>
          <p:cNvPr id="42" name="Google Shape;42;p24"/>
          <p:cNvPicPr preferRelativeResize="0"/>
          <p:nvPr/>
        </p:nvPicPr>
        <p:blipFill rotWithShape="1">
          <a:blip r:embed="rId2">
            <a:alphaModFix/>
          </a:blip>
          <a:srcRect/>
          <a:stretch/>
        </p:blipFill>
        <p:spPr>
          <a:xfrm>
            <a:off x="274320" y="423422"/>
            <a:ext cx="3242619" cy="549694"/>
          </a:xfrm>
          <a:prstGeom prst="rect">
            <a:avLst/>
          </a:prstGeom>
          <a:noFill/>
          <a:ln>
            <a:noFill/>
          </a:ln>
        </p:spPr>
      </p:pic>
      <p:sp>
        <p:nvSpPr>
          <p:cNvPr id="2" name="Rectangle 1">
            <a:extLst>
              <a:ext uri="{FF2B5EF4-FFF2-40B4-BE49-F238E27FC236}">
                <a16:creationId xmlns:a16="http://schemas.microsoft.com/office/drawing/2014/main" id="{A7CF5E18-4B98-D08B-49DB-9109D044C708}"/>
              </a:ext>
            </a:extLst>
          </p:cNvPr>
          <p:cNvSpPr/>
          <p:nvPr userDrawn="1"/>
        </p:nvSpPr>
        <p:spPr>
          <a:xfrm>
            <a:off x="0" y="5975958"/>
            <a:ext cx="12192000" cy="882042"/>
          </a:xfrm>
          <a:prstGeom prst="rect">
            <a:avLst/>
          </a:prstGeom>
          <a:gradFill>
            <a:gsLst>
              <a:gs pos="0">
                <a:srgbClr val="237C9A"/>
              </a:gs>
              <a:gs pos="56000">
                <a:srgbClr val="518325">
                  <a:alpha val="90410"/>
                </a:srgbClr>
              </a:gs>
              <a:gs pos="100000">
                <a:srgbClr val="C25700"/>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White text on a black background&#10;&#10;Description automatically generated">
            <a:extLst>
              <a:ext uri="{FF2B5EF4-FFF2-40B4-BE49-F238E27FC236}">
                <a16:creationId xmlns:a16="http://schemas.microsoft.com/office/drawing/2014/main" id="{7151DDE1-4BB2-7A2C-87E3-C09E60C9F6D4}"/>
              </a:ext>
            </a:extLst>
          </p:cNvPr>
          <p:cNvPicPr>
            <a:picLocks noChangeAspect="1"/>
          </p:cNvPicPr>
          <p:nvPr userDrawn="1"/>
        </p:nvPicPr>
        <p:blipFill>
          <a:blip r:embed="rId3"/>
          <a:stretch>
            <a:fillRect/>
          </a:stretch>
        </p:blipFill>
        <p:spPr>
          <a:xfrm>
            <a:off x="200008" y="6046495"/>
            <a:ext cx="5212413" cy="749388"/>
          </a:xfrm>
          <a:prstGeom prst="rect">
            <a:avLst/>
          </a:prstGeom>
        </p:spPr>
      </p:pic>
    </p:spTree>
    <p:extLst>
      <p:ext uri="{BB962C8B-B14F-4D97-AF65-F5344CB8AC3E}">
        <p14:creationId xmlns:p14="http://schemas.microsoft.com/office/powerpoint/2010/main" val="229009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_2" preserve="1" userDrawn="1">
  <p:cSld name="1_Title Slide_2">
    <p:spTree>
      <p:nvGrpSpPr>
        <p:cNvPr id="1" name="Shape 36"/>
        <p:cNvGrpSpPr/>
        <p:nvPr/>
      </p:nvGrpSpPr>
      <p:grpSpPr>
        <a:xfrm>
          <a:off x="0" y="0"/>
          <a:ext cx="0" cy="0"/>
          <a:chOff x="0" y="0"/>
          <a:chExt cx="0" cy="0"/>
        </a:xfrm>
      </p:grpSpPr>
      <p:sp>
        <p:nvSpPr>
          <p:cNvPr id="37" name="Google Shape;37;p24"/>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24"/>
          <p:cNvSpPr/>
          <p:nvPr userDrawn="1"/>
        </p:nvSpPr>
        <p:spPr>
          <a:xfrm>
            <a:off x="0" y="1335903"/>
            <a:ext cx="12192000" cy="5522097"/>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pic>
        <p:nvPicPr>
          <p:cNvPr id="42" name="Google Shape;42;p24"/>
          <p:cNvPicPr preferRelativeResize="0"/>
          <p:nvPr/>
        </p:nvPicPr>
        <p:blipFill rotWithShape="1">
          <a:blip r:embed="rId2">
            <a:alphaModFix/>
          </a:blip>
          <a:srcRect/>
          <a:stretch/>
        </p:blipFill>
        <p:spPr>
          <a:xfrm>
            <a:off x="274320" y="423422"/>
            <a:ext cx="3242619" cy="549694"/>
          </a:xfrm>
          <a:prstGeom prst="rect">
            <a:avLst/>
          </a:prstGeom>
          <a:noFill/>
          <a:ln>
            <a:noFill/>
          </a:ln>
        </p:spPr>
      </p:pic>
      <p:sp>
        <p:nvSpPr>
          <p:cNvPr id="2" name="Rectangle 1">
            <a:extLst>
              <a:ext uri="{FF2B5EF4-FFF2-40B4-BE49-F238E27FC236}">
                <a16:creationId xmlns:a16="http://schemas.microsoft.com/office/drawing/2014/main" id="{A7CF5E18-4B98-D08B-49DB-9109D044C708}"/>
              </a:ext>
            </a:extLst>
          </p:cNvPr>
          <p:cNvSpPr/>
          <p:nvPr userDrawn="1"/>
        </p:nvSpPr>
        <p:spPr>
          <a:xfrm>
            <a:off x="0" y="5975958"/>
            <a:ext cx="12192000" cy="882042"/>
          </a:xfrm>
          <a:prstGeom prst="rect">
            <a:avLst/>
          </a:prstGeom>
          <a:gradFill>
            <a:gsLst>
              <a:gs pos="0">
                <a:srgbClr val="237C9A"/>
              </a:gs>
              <a:gs pos="56000">
                <a:srgbClr val="518325">
                  <a:alpha val="90410"/>
                </a:srgbClr>
              </a:gs>
              <a:gs pos="100000">
                <a:srgbClr val="C25700"/>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White text on a black background&#10;&#10;Description automatically generated">
            <a:extLst>
              <a:ext uri="{FF2B5EF4-FFF2-40B4-BE49-F238E27FC236}">
                <a16:creationId xmlns:a16="http://schemas.microsoft.com/office/drawing/2014/main" id="{E01C9109-A657-0838-7DBC-EDC925090BFC}"/>
              </a:ext>
            </a:extLst>
          </p:cNvPr>
          <p:cNvPicPr>
            <a:picLocks noChangeAspect="1"/>
          </p:cNvPicPr>
          <p:nvPr userDrawn="1"/>
        </p:nvPicPr>
        <p:blipFill>
          <a:blip r:embed="rId3"/>
          <a:stretch>
            <a:fillRect/>
          </a:stretch>
        </p:blipFill>
        <p:spPr>
          <a:xfrm>
            <a:off x="200008" y="6046495"/>
            <a:ext cx="5212413" cy="749388"/>
          </a:xfrm>
          <a:prstGeom prst="rect">
            <a:avLst/>
          </a:prstGeom>
        </p:spPr>
      </p:pic>
      <p:pic>
        <p:nvPicPr>
          <p:cNvPr id="9" name="Picture 8" descr="A black and white logo with a cow and a person walking on a hill&#10;&#10;Description automatically generated">
            <a:extLst>
              <a:ext uri="{FF2B5EF4-FFF2-40B4-BE49-F238E27FC236}">
                <a16:creationId xmlns:a16="http://schemas.microsoft.com/office/drawing/2014/main" id="{786220D7-F90B-4B81-6372-3A5F626F0A86}"/>
              </a:ext>
            </a:extLst>
          </p:cNvPr>
          <p:cNvPicPr>
            <a:picLocks noChangeAspect="1"/>
          </p:cNvPicPr>
          <p:nvPr userDrawn="1"/>
        </p:nvPicPr>
        <p:blipFill>
          <a:blip r:embed="rId4"/>
          <a:stretch>
            <a:fillRect/>
          </a:stretch>
        </p:blipFill>
        <p:spPr>
          <a:xfrm>
            <a:off x="11341564" y="6184134"/>
            <a:ext cx="461380" cy="46343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2424A638-BC95-6DBF-5454-BA4A064E6D23}"/>
              </a:ext>
            </a:extLst>
          </p:cNvPr>
          <p:cNvPicPr>
            <a:picLocks noChangeAspect="1"/>
          </p:cNvPicPr>
          <p:nvPr userDrawn="1"/>
        </p:nvPicPr>
        <p:blipFill>
          <a:blip r:embed="rId5"/>
          <a:stretch>
            <a:fillRect/>
          </a:stretch>
        </p:blipFill>
        <p:spPr>
          <a:xfrm>
            <a:off x="5542919" y="6197887"/>
            <a:ext cx="1634757" cy="43593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03ACEF2-3C31-6F7D-442F-04686880EEA3}"/>
              </a:ext>
            </a:extLst>
          </p:cNvPr>
          <p:cNvPicPr>
            <a:picLocks noChangeAspect="1"/>
          </p:cNvPicPr>
          <p:nvPr userDrawn="1"/>
        </p:nvPicPr>
        <p:blipFill>
          <a:blip r:embed="rId6"/>
          <a:stretch>
            <a:fillRect/>
          </a:stretch>
        </p:blipFill>
        <p:spPr>
          <a:xfrm>
            <a:off x="7368509" y="5926426"/>
            <a:ext cx="1350290" cy="899928"/>
          </a:xfrm>
          <a:prstGeom prst="rect">
            <a:avLst/>
          </a:prstGeom>
        </p:spPr>
      </p:pic>
      <p:pic>
        <p:nvPicPr>
          <p:cNvPr id="12" name="Picture 11" descr="A white text on a black background&#10;&#10;Description automatically generated">
            <a:extLst>
              <a:ext uri="{FF2B5EF4-FFF2-40B4-BE49-F238E27FC236}">
                <a16:creationId xmlns:a16="http://schemas.microsoft.com/office/drawing/2014/main" id="{829227F5-AA74-20F3-2D68-ECA2DEB25D96}"/>
              </a:ext>
            </a:extLst>
          </p:cNvPr>
          <p:cNvPicPr>
            <a:picLocks noChangeAspect="1"/>
          </p:cNvPicPr>
          <p:nvPr userDrawn="1"/>
        </p:nvPicPr>
        <p:blipFill>
          <a:blip r:embed="rId7"/>
          <a:stretch>
            <a:fillRect/>
          </a:stretch>
        </p:blipFill>
        <p:spPr>
          <a:xfrm>
            <a:off x="9074948" y="6213156"/>
            <a:ext cx="1815176" cy="363316"/>
          </a:xfrm>
          <a:prstGeom prst="rect">
            <a:avLst/>
          </a:prstGeom>
        </p:spPr>
      </p:pic>
    </p:spTree>
    <p:extLst>
      <p:ext uri="{BB962C8B-B14F-4D97-AF65-F5344CB8AC3E}">
        <p14:creationId xmlns:p14="http://schemas.microsoft.com/office/powerpoint/2010/main" val="1388411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_2" preserve="1" userDrawn="1">
  <p:cSld name="1_Title Slide_2">
    <p:spTree>
      <p:nvGrpSpPr>
        <p:cNvPr id="1" name="Shape 36"/>
        <p:cNvGrpSpPr/>
        <p:nvPr/>
      </p:nvGrpSpPr>
      <p:grpSpPr>
        <a:xfrm>
          <a:off x="0" y="0"/>
          <a:ext cx="0" cy="0"/>
          <a:chOff x="0" y="0"/>
          <a:chExt cx="0" cy="0"/>
        </a:xfrm>
      </p:grpSpPr>
      <p:sp>
        <p:nvSpPr>
          <p:cNvPr id="37" name="Google Shape;37;p24"/>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24"/>
          <p:cNvSpPr/>
          <p:nvPr userDrawn="1"/>
        </p:nvSpPr>
        <p:spPr>
          <a:xfrm>
            <a:off x="0" y="1335903"/>
            <a:ext cx="12192000" cy="5522097"/>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pic>
        <p:nvPicPr>
          <p:cNvPr id="42" name="Google Shape;42;p24"/>
          <p:cNvPicPr preferRelativeResize="0"/>
          <p:nvPr/>
        </p:nvPicPr>
        <p:blipFill rotWithShape="1">
          <a:blip r:embed="rId2">
            <a:alphaModFix/>
          </a:blip>
          <a:srcRect/>
          <a:stretch/>
        </p:blipFill>
        <p:spPr>
          <a:xfrm>
            <a:off x="274320" y="423422"/>
            <a:ext cx="3242619" cy="549694"/>
          </a:xfrm>
          <a:prstGeom prst="rect">
            <a:avLst/>
          </a:prstGeom>
          <a:noFill/>
          <a:ln>
            <a:noFill/>
          </a:ln>
        </p:spPr>
      </p:pic>
      <p:sp>
        <p:nvSpPr>
          <p:cNvPr id="2" name="Rectangle 1">
            <a:extLst>
              <a:ext uri="{FF2B5EF4-FFF2-40B4-BE49-F238E27FC236}">
                <a16:creationId xmlns:a16="http://schemas.microsoft.com/office/drawing/2014/main" id="{A7CF5E18-4B98-D08B-49DB-9109D044C708}"/>
              </a:ext>
            </a:extLst>
          </p:cNvPr>
          <p:cNvSpPr/>
          <p:nvPr userDrawn="1"/>
        </p:nvSpPr>
        <p:spPr>
          <a:xfrm>
            <a:off x="0" y="5975958"/>
            <a:ext cx="12192000" cy="882042"/>
          </a:xfrm>
          <a:prstGeom prst="rect">
            <a:avLst/>
          </a:prstGeom>
          <a:gradFill>
            <a:gsLst>
              <a:gs pos="11000">
                <a:srgbClr val="237C9A"/>
              </a:gs>
              <a:gs pos="89000">
                <a:srgbClr val="518325">
                  <a:alpha val="90410"/>
                </a:srgb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White text on a black background&#10;&#10;Description automatically generated">
            <a:extLst>
              <a:ext uri="{FF2B5EF4-FFF2-40B4-BE49-F238E27FC236}">
                <a16:creationId xmlns:a16="http://schemas.microsoft.com/office/drawing/2014/main" id="{72099237-ABC3-AFBE-D2E2-2C5ED661EF10}"/>
              </a:ext>
            </a:extLst>
          </p:cNvPr>
          <p:cNvPicPr>
            <a:picLocks noChangeAspect="1"/>
          </p:cNvPicPr>
          <p:nvPr userDrawn="1"/>
        </p:nvPicPr>
        <p:blipFill>
          <a:blip r:embed="rId3"/>
          <a:stretch>
            <a:fillRect/>
          </a:stretch>
        </p:blipFill>
        <p:spPr>
          <a:xfrm>
            <a:off x="200008" y="6046495"/>
            <a:ext cx="5212413" cy="749388"/>
          </a:xfrm>
          <a:prstGeom prst="rect">
            <a:avLst/>
          </a:prstGeom>
        </p:spPr>
      </p:pic>
    </p:spTree>
    <p:extLst>
      <p:ext uri="{BB962C8B-B14F-4D97-AF65-F5344CB8AC3E}">
        <p14:creationId xmlns:p14="http://schemas.microsoft.com/office/powerpoint/2010/main" val="256093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_2" preserve="1" userDrawn="1">
  <p:cSld name="1_Title Slide_2">
    <p:spTree>
      <p:nvGrpSpPr>
        <p:cNvPr id="1" name="Shape 36"/>
        <p:cNvGrpSpPr/>
        <p:nvPr/>
      </p:nvGrpSpPr>
      <p:grpSpPr>
        <a:xfrm>
          <a:off x="0" y="0"/>
          <a:ext cx="0" cy="0"/>
          <a:chOff x="0" y="0"/>
          <a:chExt cx="0" cy="0"/>
        </a:xfrm>
      </p:grpSpPr>
      <p:sp>
        <p:nvSpPr>
          <p:cNvPr id="37" name="Google Shape;37;p24"/>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24"/>
          <p:cNvSpPr/>
          <p:nvPr userDrawn="1"/>
        </p:nvSpPr>
        <p:spPr>
          <a:xfrm>
            <a:off x="0" y="1335903"/>
            <a:ext cx="12192000" cy="5522097"/>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pic>
        <p:nvPicPr>
          <p:cNvPr id="42" name="Google Shape;42;p24"/>
          <p:cNvPicPr preferRelativeResize="0"/>
          <p:nvPr/>
        </p:nvPicPr>
        <p:blipFill rotWithShape="1">
          <a:blip r:embed="rId2">
            <a:alphaModFix/>
          </a:blip>
          <a:srcRect/>
          <a:stretch/>
        </p:blipFill>
        <p:spPr>
          <a:xfrm>
            <a:off x="274320" y="423422"/>
            <a:ext cx="3242619" cy="549694"/>
          </a:xfrm>
          <a:prstGeom prst="rect">
            <a:avLst/>
          </a:prstGeom>
          <a:noFill/>
          <a:ln>
            <a:noFill/>
          </a:ln>
        </p:spPr>
      </p:pic>
      <p:sp>
        <p:nvSpPr>
          <p:cNvPr id="2" name="Rectangle 1">
            <a:extLst>
              <a:ext uri="{FF2B5EF4-FFF2-40B4-BE49-F238E27FC236}">
                <a16:creationId xmlns:a16="http://schemas.microsoft.com/office/drawing/2014/main" id="{A7CF5E18-4B98-D08B-49DB-9109D044C708}"/>
              </a:ext>
            </a:extLst>
          </p:cNvPr>
          <p:cNvSpPr/>
          <p:nvPr userDrawn="1"/>
        </p:nvSpPr>
        <p:spPr>
          <a:xfrm>
            <a:off x="0" y="5975958"/>
            <a:ext cx="12192000" cy="882042"/>
          </a:xfrm>
          <a:prstGeom prst="rect">
            <a:avLst/>
          </a:prstGeom>
          <a:gradFill>
            <a:gsLst>
              <a:gs pos="11000">
                <a:srgbClr val="237C9A"/>
              </a:gs>
              <a:gs pos="89000">
                <a:srgbClr val="518325">
                  <a:alpha val="90410"/>
                </a:srgb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White text on a black background&#10;&#10;Description automatically generated">
            <a:extLst>
              <a:ext uri="{FF2B5EF4-FFF2-40B4-BE49-F238E27FC236}">
                <a16:creationId xmlns:a16="http://schemas.microsoft.com/office/drawing/2014/main" id="{92B9D8C9-6CE0-0585-9F87-3F7BF7B721CB}"/>
              </a:ext>
            </a:extLst>
          </p:cNvPr>
          <p:cNvPicPr>
            <a:picLocks noChangeAspect="1"/>
          </p:cNvPicPr>
          <p:nvPr userDrawn="1"/>
        </p:nvPicPr>
        <p:blipFill>
          <a:blip r:embed="rId3"/>
          <a:stretch>
            <a:fillRect/>
          </a:stretch>
        </p:blipFill>
        <p:spPr>
          <a:xfrm>
            <a:off x="200008" y="6046495"/>
            <a:ext cx="5212413" cy="749388"/>
          </a:xfrm>
          <a:prstGeom prst="rect">
            <a:avLst/>
          </a:prstGeom>
        </p:spPr>
      </p:pic>
      <p:pic>
        <p:nvPicPr>
          <p:cNvPr id="9" name="Picture 8" descr="A black and white logo with a cow and a person walking on a hill&#10;&#10;Description automatically generated">
            <a:extLst>
              <a:ext uri="{FF2B5EF4-FFF2-40B4-BE49-F238E27FC236}">
                <a16:creationId xmlns:a16="http://schemas.microsoft.com/office/drawing/2014/main" id="{E52B7F35-525B-A9E4-A9E2-31CBC8FFA3AF}"/>
              </a:ext>
            </a:extLst>
          </p:cNvPr>
          <p:cNvPicPr>
            <a:picLocks noChangeAspect="1"/>
          </p:cNvPicPr>
          <p:nvPr userDrawn="1"/>
        </p:nvPicPr>
        <p:blipFill>
          <a:blip r:embed="rId4"/>
          <a:stretch>
            <a:fillRect/>
          </a:stretch>
        </p:blipFill>
        <p:spPr>
          <a:xfrm>
            <a:off x="11341564" y="6184134"/>
            <a:ext cx="461380" cy="46343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4727C461-093A-EC58-21BB-3A1FA521E1CF}"/>
              </a:ext>
            </a:extLst>
          </p:cNvPr>
          <p:cNvPicPr>
            <a:picLocks noChangeAspect="1"/>
          </p:cNvPicPr>
          <p:nvPr userDrawn="1"/>
        </p:nvPicPr>
        <p:blipFill>
          <a:blip r:embed="rId5"/>
          <a:stretch>
            <a:fillRect/>
          </a:stretch>
        </p:blipFill>
        <p:spPr>
          <a:xfrm>
            <a:off x="5542919" y="6197887"/>
            <a:ext cx="1634757" cy="43593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AF5746F-B1D1-F858-BB20-6A16B6F38070}"/>
              </a:ext>
            </a:extLst>
          </p:cNvPr>
          <p:cNvPicPr>
            <a:picLocks noChangeAspect="1"/>
          </p:cNvPicPr>
          <p:nvPr userDrawn="1"/>
        </p:nvPicPr>
        <p:blipFill>
          <a:blip r:embed="rId6"/>
          <a:stretch>
            <a:fillRect/>
          </a:stretch>
        </p:blipFill>
        <p:spPr>
          <a:xfrm>
            <a:off x="7368509" y="5926426"/>
            <a:ext cx="1350290" cy="899928"/>
          </a:xfrm>
          <a:prstGeom prst="rect">
            <a:avLst/>
          </a:prstGeom>
        </p:spPr>
      </p:pic>
      <p:pic>
        <p:nvPicPr>
          <p:cNvPr id="12" name="Picture 11" descr="A white text on a black background&#10;&#10;Description automatically generated">
            <a:extLst>
              <a:ext uri="{FF2B5EF4-FFF2-40B4-BE49-F238E27FC236}">
                <a16:creationId xmlns:a16="http://schemas.microsoft.com/office/drawing/2014/main" id="{C30F1FC4-003D-C877-8FC6-E5235D9F09F9}"/>
              </a:ext>
            </a:extLst>
          </p:cNvPr>
          <p:cNvPicPr>
            <a:picLocks noChangeAspect="1"/>
          </p:cNvPicPr>
          <p:nvPr userDrawn="1"/>
        </p:nvPicPr>
        <p:blipFill>
          <a:blip r:embed="rId7"/>
          <a:stretch>
            <a:fillRect/>
          </a:stretch>
        </p:blipFill>
        <p:spPr>
          <a:xfrm>
            <a:off x="9074948" y="6213156"/>
            <a:ext cx="1815176" cy="363316"/>
          </a:xfrm>
          <a:prstGeom prst="rect">
            <a:avLst/>
          </a:prstGeom>
        </p:spPr>
      </p:pic>
    </p:spTree>
    <p:extLst>
      <p:ext uri="{BB962C8B-B14F-4D97-AF65-F5344CB8AC3E}">
        <p14:creationId xmlns:p14="http://schemas.microsoft.com/office/powerpoint/2010/main" val="290455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_2">
  <p:cSld name="Content Slide_2">
    <p:spTree>
      <p:nvGrpSpPr>
        <p:cNvPr id="1" name="Shape 43"/>
        <p:cNvGrpSpPr/>
        <p:nvPr/>
      </p:nvGrpSpPr>
      <p:grpSpPr>
        <a:xfrm>
          <a:off x="0" y="0"/>
          <a:ext cx="0" cy="0"/>
          <a:chOff x="0" y="0"/>
          <a:chExt cx="0" cy="0"/>
        </a:xfrm>
      </p:grpSpPr>
      <p:sp>
        <p:nvSpPr>
          <p:cNvPr id="44" name="Google Shape;44;p26"/>
          <p:cNvSpPr txBox="1">
            <a:spLocks noGrp="1"/>
          </p:cNvSpPr>
          <p:nvPr>
            <p:ph type="title"/>
          </p:nvPr>
        </p:nvSpPr>
        <p:spPr>
          <a:xfrm>
            <a:off x="854242" y="477078"/>
            <a:ext cx="10363200" cy="1242392"/>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5" name="Google Shape;45;p26"/>
          <p:cNvSpPr txBox="1">
            <a:spLocks noGrp="1"/>
          </p:cNvSpPr>
          <p:nvPr>
            <p:ph type="body" idx="1"/>
          </p:nvPr>
        </p:nvSpPr>
        <p:spPr>
          <a:xfrm>
            <a:off x="838200" y="1825625"/>
            <a:ext cx="5105400" cy="4194175"/>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46" name="Google Shape;46;p26"/>
          <p:cNvSpPr txBox="1">
            <a:spLocks noGrp="1"/>
          </p:cNvSpPr>
          <p:nvPr>
            <p:ph type="body" idx="2"/>
          </p:nvPr>
        </p:nvSpPr>
        <p:spPr>
          <a:xfrm>
            <a:off x="6096000" y="1825625"/>
            <a:ext cx="5105400" cy="4194175"/>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accent2"/>
              </a:buClr>
              <a:buSzPts val="2000"/>
              <a:buFont typeface="Arial"/>
              <a:buChar char="•"/>
              <a:defRPr sz="2000" b="0" i="0" u="none" strike="noStrike" cap="none">
                <a:solidFill>
                  <a:schemeClr val="accent2"/>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47" name="Google Shape;47;p26"/>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_2">
  <p:cSld name="Divider_2">
    <p:spTree>
      <p:nvGrpSpPr>
        <p:cNvPr id="1" name="Shape 53"/>
        <p:cNvGrpSpPr/>
        <p:nvPr/>
      </p:nvGrpSpPr>
      <p:grpSpPr>
        <a:xfrm>
          <a:off x="0" y="0"/>
          <a:ext cx="0" cy="0"/>
          <a:chOff x="0" y="0"/>
          <a:chExt cx="0" cy="0"/>
        </a:xfrm>
      </p:grpSpPr>
      <p:sp>
        <p:nvSpPr>
          <p:cNvPr id="54" name="Google Shape;54;p28"/>
          <p:cNvSpPr/>
          <p:nvPr/>
        </p:nvSpPr>
        <p:spPr>
          <a:xfrm>
            <a:off x="0" y="0"/>
            <a:ext cx="12192000" cy="6858000"/>
          </a:xfrm>
          <a:prstGeom prst="rect">
            <a:avLst/>
          </a:prstGeom>
          <a:solidFill>
            <a:srgbClr val="237C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28"/>
          <p:cNvSpPr txBox="1">
            <a:spLocks noGrp="1"/>
          </p:cNvSpPr>
          <p:nvPr>
            <p:ph type="title"/>
          </p:nvPr>
        </p:nvSpPr>
        <p:spPr>
          <a:xfrm>
            <a:off x="838200" y="1835185"/>
            <a:ext cx="105156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28"/>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7" name="Google Shape;57;p28"/>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8" name="Google Shape;58;p2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_2" preserve="1">
  <p:cSld name="1_Divider_2">
    <p:spTree>
      <p:nvGrpSpPr>
        <p:cNvPr id="1" name="Shape 53"/>
        <p:cNvGrpSpPr/>
        <p:nvPr/>
      </p:nvGrpSpPr>
      <p:grpSpPr>
        <a:xfrm>
          <a:off x="0" y="0"/>
          <a:ext cx="0" cy="0"/>
          <a:chOff x="0" y="0"/>
          <a:chExt cx="0" cy="0"/>
        </a:xfrm>
      </p:grpSpPr>
      <p:sp>
        <p:nvSpPr>
          <p:cNvPr id="54" name="Google Shape;54;p28"/>
          <p:cNvSpPr/>
          <p:nvPr/>
        </p:nvSpPr>
        <p:spPr>
          <a:xfrm>
            <a:off x="0" y="0"/>
            <a:ext cx="12192000" cy="6858000"/>
          </a:xfrm>
          <a:prstGeom prst="rect">
            <a:avLst/>
          </a:prstGeom>
          <a:solidFill>
            <a:srgbClr val="518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28"/>
          <p:cNvSpPr txBox="1">
            <a:spLocks noGrp="1"/>
          </p:cNvSpPr>
          <p:nvPr>
            <p:ph type="title"/>
          </p:nvPr>
        </p:nvSpPr>
        <p:spPr>
          <a:xfrm>
            <a:off x="838200" y="1835185"/>
            <a:ext cx="105156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28"/>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7" name="Google Shape;57;p28"/>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8" name="Google Shape;58;p2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6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_2" preserve="1">
  <p:cSld name="1_Divider_2">
    <p:spTree>
      <p:nvGrpSpPr>
        <p:cNvPr id="1" name="Shape 53"/>
        <p:cNvGrpSpPr/>
        <p:nvPr/>
      </p:nvGrpSpPr>
      <p:grpSpPr>
        <a:xfrm>
          <a:off x="0" y="0"/>
          <a:ext cx="0" cy="0"/>
          <a:chOff x="0" y="0"/>
          <a:chExt cx="0" cy="0"/>
        </a:xfrm>
      </p:grpSpPr>
      <p:sp>
        <p:nvSpPr>
          <p:cNvPr id="54" name="Google Shape;54;p28"/>
          <p:cNvSpPr/>
          <p:nvPr/>
        </p:nvSpPr>
        <p:spPr>
          <a:xfrm>
            <a:off x="0" y="0"/>
            <a:ext cx="12192000" cy="6858000"/>
          </a:xfrm>
          <a:prstGeom prst="rect">
            <a:avLst/>
          </a:prstGeom>
          <a:solidFill>
            <a:srgbClr val="C25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28"/>
          <p:cNvSpPr txBox="1">
            <a:spLocks noGrp="1"/>
          </p:cNvSpPr>
          <p:nvPr>
            <p:ph type="title"/>
          </p:nvPr>
        </p:nvSpPr>
        <p:spPr>
          <a:xfrm>
            <a:off x="838200" y="1835185"/>
            <a:ext cx="105156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28"/>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7" name="Google Shape;57;p28"/>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8" name="Google Shape;58;p2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037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_2" preserve="1">
  <p:cSld name="1_Divider_2">
    <p:spTree>
      <p:nvGrpSpPr>
        <p:cNvPr id="1" name="Shape 53"/>
        <p:cNvGrpSpPr/>
        <p:nvPr/>
      </p:nvGrpSpPr>
      <p:grpSpPr>
        <a:xfrm>
          <a:off x="0" y="0"/>
          <a:ext cx="0" cy="0"/>
          <a:chOff x="0" y="0"/>
          <a:chExt cx="0" cy="0"/>
        </a:xfrm>
      </p:grpSpPr>
      <p:sp>
        <p:nvSpPr>
          <p:cNvPr id="54" name="Google Shape;54;p28"/>
          <p:cNvSpPr/>
          <p:nvPr/>
        </p:nvSpPr>
        <p:spPr>
          <a:xfrm>
            <a:off x="0" y="0"/>
            <a:ext cx="12192000" cy="6858000"/>
          </a:xfrm>
          <a:prstGeom prst="rect">
            <a:avLst/>
          </a:prstGeom>
          <a:solidFill>
            <a:srgbClr val="403B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28"/>
          <p:cNvSpPr txBox="1">
            <a:spLocks noGrp="1"/>
          </p:cNvSpPr>
          <p:nvPr>
            <p:ph type="title"/>
          </p:nvPr>
        </p:nvSpPr>
        <p:spPr>
          <a:xfrm>
            <a:off x="838200" y="1835185"/>
            <a:ext cx="10515600" cy="1325563"/>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28"/>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a:ea typeface="Gill Sans"/>
                <a:cs typeface="Gill Sans"/>
                <a:sym typeface="Gill Sans"/>
              </a:defRPr>
            </a:lvl1pPr>
            <a:lvl2pPr marL="914400" marR="0" lvl="1" indent="-355600" algn="l">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7" name="Google Shape;57;p28"/>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8" name="Google Shape;58;p2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050"/>
              <a:buFont typeface="Gill Sans"/>
              <a:buNone/>
              <a:defRPr sz="105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89813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54242" y="546651"/>
            <a:ext cx="10363200" cy="1093305"/>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000"/>
              </a:spcBef>
              <a:spcAft>
                <a:spcPts val="0"/>
              </a:spcAft>
              <a:buClr>
                <a:schemeClr val="accent2"/>
              </a:buClr>
              <a:buSzPts val="2000"/>
              <a:buFont typeface="Arial"/>
              <a:buChar char="–"/>
              <a:defRPr sz="2000" b="1" i="0" u="none" strike="noStrike" cap="none">
                <a:solidFill>
                  <a:schemeClr val="accent2"/>
                </a:solidFill>
                <a:latin typeface="Cabin"/>
                <a:ea typeface="Cabin"/>
                <a:cs typeface="Cabin"/>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2" name="Google Shape;12;p23"/>
          <p:cNvSpPr/>
          <p:nvPr/>
        </p:nvSpPr>
        <p:spPr>
          <a:xfrm>
            <a:off x="228600" y="224589"/>
            <a:ext cx="11734800" cy="6408822"/>
          </a:xfrm>
          <a:prstGeom prst="rect">
            <a:avLst/>
          </a:prstGeom>
          <a:noFill/>
          <a:ln w="317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Gill Sans MT" panose="020B0502020104020203" pitchFamily="34" charset="77"/>
              <a:ea typeface="Gill Sans"/>
              <a:cs typeface="Gill Sans"/>
              <a:sym typeface="Gill Sans"/>
            </a:endParaRPr>
          </a:p>
        </p:txBody>
      </p:sp>
      <p:sp>
        <p:nvSpPr>
          <p:cNvPr id="13" name="Google Shape;13;p23"/>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MT" panose="020B0502020104020203" pitchFamily="34" charset="77"/>
                <a:ea typeface="Gill Sans MT" panose="020B0502020104020203" pitchFamily="34" charset="77"/>
                <a:cs typeface="Gill Sans"/>
                <a:sym typeface="Gill Sans"/>
              </a:defRPr>
            </a:lvl1pPr>
            <a:lvl2pPr marL="0" marR="0" lvl="1"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66" r:id="rId7"/>
    <p:sldLayoutId id="2147483667" r:id="rId8"/>
    <p:sldLayoutId id="2147483668" r:id="rId9"/>
    <p:sldLayoutId id="2147483669" r:id="rId10"/>
    <p:sldLayoutId id="2147483657" r:id="rId11"/>
    <p:sldLayoutId id="2147483658" r:id="rId12"/>
    <p:sldLayoutId id="2147483659" r:id="rId13"/>
    <p:sldLayoutId id="2147483661" r:id="rId14"/>
    <p:sldLayoutId id="2147483662" r:id="rId15"/>
    <p:sldLayoutId id="2147483665" r:id="rId16"/>
    <p:sldLayoutId id="2147483693" r:id="rId17"/>
    <p:sldLayoutId id="2147483663" r:id="rId18"/>
    <p:sldLayoutId id="2147483664" r:id="rId19"/>
    <p:sldLayoutId id="2147483692" r:id="rId20"/>
    <p:sldLayoutId id="2147483670" r:id="rId21"/>
    <p:sldLayoutId id="2147483691" r:id="rId22"/>
    <p:sldLayoutId id="2147483681" r:id="rId23"/>
    <p:sldLayoutId id="2147483690" r:id="rId24"/>
    <p:sldLayoutId id="2147483689" r:id="rId25"/>
    <p:sldLayoutId id="2147483683" r:id="rId26"/>
    <p:sldLayoutId id="2147483684" r:id="rId27"/>
    <p:sldLayoutId id="2147483697" r:id="rId28"/>
    <p:sldLayoutId id="2147483672" r:id="rId29"/>
    <p:sldLayoutId id="2147483696" r:id="rId30"/>
    <p:sldLayoutId id="2147483678" r:id="rId31"/>
    <p:sldLayoutId id="2147483685" r:id="rId32"/>
    <p:sldLayoutId id="2147483677" r:id="rId33"/>
    <p:sldLayoutId id="2147483686" r:id="rId34"/>
    <p:sldLayoutId id="2147483680" r:id="rId35"/>
    <p:sldLayoutId id="2147483675" r:id="rId36"/>
    <p:sldLayoutId id="2147483687" r:id="rId37"/>
    <p:sldLayoutId id="2147483676" r:id="rId38"/>
    <p:sldLayoutId id="2147483688" r:id="rId39"/>
    <p:sldLayoutId id="2147483679" r:id="rId40"/>
    <p:sldLayoutId id="2147483674" r:id="rId41"/>
    <p:sldLayoutId id="2147483694" r:id="rId42"/>
    <p:sldLayoutId id="2147483682" r:id="rId43"/>
    <p:sldLayoutId id="2147483695" r:id="rId4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77"/>
          <a:ea typeface="Gill Sans MT" panose="020B050202010402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77"/>
          <a:ea typeface="Gill Sans MT" panose="020B050202010402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fjmu2L8LK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www.feedthefuture.gov/feed-the-future-innovation-la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horticulture.ucdavis.edu/branding-communications" TargetMode="External"/><Relationship Id="rId7" Type="http://schemas.openxmlformats.org/officeDocument/2006/relationships/hyperlink" Target="https://www.usaid.gov/branding/gsm" TargetMode="External"/><Relationship Id="rId2" Type="http://schemas.openxmlformats.org/officeDocument/2006/relationships/hyperlink" Target="https://www.feedthefuture.gov/branding/" TargetMode="Externa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feedthefuture.gov/branding-guidelines/" TargetMode="External"/><Relationship Id="rId4" Type="http://schemas.openxmlformats.org/officeDocument/2006/relationships/hyperlink" Target="https://www.usaid.gov/brandin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horticulture.ucdavis.edu/branding-communication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horticulture.ucdavis.edu/branding-communication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www.feedthefuture.gov/resource/feed-the-future-graphic-and-naming-standards-manual/"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feedthefuture.gov/resource/feed-the-future-graphic-and-naming-standards-manu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hyperlink" Target="https://www.feedthefuture.gov/resource/feed-the-future-graphic-and-naming-standards-manual/" TargetMode="External"/><Relationship Id="rId4" Type="http://schemas.openxmlformats.org/officeDocument/2006/relationships/hyperlink" Target="https://www.feedthefuture.gov/brand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hyperlink" Target="https://www.feedthefuture.gov/resource/feed-the-future-graphic-and-naming-standards-manual/"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s://www.feedthefuture.gov/resource/feed-the-future-graphic-and-naming-standards-manua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orticulture.ucdavis.edu/branding-communication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feedthefuture.gov/resource/feed-the-future-graphic-and-naming-standards-manua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horticulture.ucdavis.edu/branding-communications"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horticulture.ucdavis.edu/branding-communications" TargetMode="External"/><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hyperlink" Target="https://www.feedthefuture.gov/resource/feed-the-future-graphic-and-naming-standards-manua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 Id="rId5" Type="http://schemas.openxmlformats.org/officeDocument/2006/relationships/hyperlink" Target="https://blog.mdpi.com/2023/08/24/usa-open-access/"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8" Type="http://schemas.openxmlformats.org/officeDocument/2006/relationships/hyperlink" Target="mailto:youtube.com/@hortcrsp" TargetMode="External"/><Relationship Id="rId13" Type="http://schemas.openxmlformats.org/officeDocument/2006/relationships/hyperlink" Target="https://genderup.ucdavis.edu/" TargetMode="External"/><Relationship Id="rId3" Type="http://schemas.openxmlformats.org/officeDocument/2006/relationships/image" Target="../media/image46.png"/><Relationship Id="rId7" Type="http://schemas.openxmlformats.org/officeDocument/2006/relationships/hyperlink" Target="https://www.instagram.com/hortinnovlab/" TargetMode="External"/><Relationship Id="rId12" Type="http://schemas.openxmlformats.org/officeDocument/2006/relationships/hyperlink" Target="https://agrilinks.org/activities/horticulture-innovation-lab"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hyperlink" Target="https://www.facebook.com/ilabforhort/" TargetMode="External"/><Relationship Id="rId11" Type="http://schemas.openxmlformats.org/officeDocument/2006/relationships/hyperlink" Target="https://horticulture.ucdavis.edu/" TargetMode="External"/><Relationship Id="rId5" Type="http://schemas.openxmlformats.org/officeDocument/2006/relationships/hyperlink" Target="https://www.linkedin.com/company/hortinnovlab/" TargetMode="External"/><Relationship Id="rId10" Type="http://schemas.openxmlformats.org/officeDocument/2006/relationships/hyperlink" Target="https://www.flickr.com/photos/hortcrsp/" TargetMode="External"/><Relationship Id="rId4" Type="http://schemas.openxmlformats.org/officeDocument/2006/relationships/hyperlink" Target="https://twitter.com/HortInnovLab" TargetMode="External"/><Relationship Id="rId9" Type="http://schemas.openxmlformats.org/officeDocument/2006/relationships/hyperlink" Target="mailto:tiktok.com/@hortinnovlab" TargetMode="External"/><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hyperlink" Target="https://agrilinks.org/agrilinks-editorial-style-guide" TargetMode="Externa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usaid.gov/malawi/news/mar-14-2023-fatinesis-future-farmers-boost-incomes-and-expand-food-production-malawi"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https://www.apstylebook.com/" TargetMode="External"/><Relationship Id="rId2" Type="http://schemas.openxmlformats.org/officeDocument/2006/relationships/hyperlink" Target="https://agrilinks.org/agrilinks-editorial-style-guide" TargetMode="Externa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hyperlink" Target="https://www.plainlanguage.gov/" TargetMode="External"/><Relationship Id="rId4" Type="http://schemas.openxmlformats.org/officeDocument/2006/relationships/hyperlink" Target="https://18f.gsa.gov/abou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hyperlink" Target="https://www.flickr.com/photos/feedthefuture/" TargetMode="External"/><Relationship Id="rId1" Type="http://schemas.openxmlformats.org/officeDocument/2006/relationships/slideLayout" Target="../slideLayouts/slideLayout23.xml"/><Relationship Id="rId6" Type="http://schemas.openxmlformats.org/officeDocument/2006/relationships/hyperlink" Target="https://flickr.com/photos/feedthefuture/52740607722/" TargetMode="External"/><Relationship Id="rId5" Type="http://schemas.openxmlformats.org/officeDocument/2006/relationships/image" Target="../media/image54.pn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s://www.feedthefuture.gov/press-kit/digital-assets/" TargetMode="External"/><Relationship Id="rId2" Type="http://schemas.openxmlformats.org/officeDocument/2006/relationships/hyperlink" Target="https://taratw.com/ethical-ngo-storytelling-aligning-values-and-visuals/" TargetMode="Externa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op-resilience-hub.org/" TargetMode="Externa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hyperlink" Target="https://www.noigroup.com/noijam/at-least-we-fed-the-hippo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youtube.com/watch?v=chXsLtHqfd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hyperlink" Target="https://cg-281711fb-71ea-422c-b02c-ef79f539e9d2.s3.us-gov-west-1.amazonaws.com/uploads/2015/01/Feed-the-Future-Graphic-and-Naming-Standards-Manual.pdf"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mailto:horticulture.ucdavis.edu/Communication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hyperlink" Target="mailto:hnhayashi@ucdavis.edu" TargetMode="Externa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usaid.gov/about-us/agency-policy/series-300/32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ecfr.gov/current/title-2/subtitle-B/chapter-VII/part-7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4FDC1B-87A2-4D42-65A9-255090647B4C}"/>
              </a:ext>
            </a:extLst>
          </p:cNvPr>
          <p:cNvSpPr/>
          <p:nvPr/>
        </p:nvSpPr>
        <p:spPr>
          <a:xfrm>
            <a:off x="105103" y="5738647"/>
            <a:ext cx="315311" cy="1008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8477C8B-0E8A-B3BF-B3BE-D79898AB19C8}"/>
              </a:ext>
            </a:extLst>
          </p:cNvPr>
          <p:cNvSpPr/>
          <p:nvPr/>
        </p:nvSpPr>
        <p:spPr>
          <a:xfrm>
            <a:off x="11771586" y="5738646"/>
            <a:ext cx="315311" cy="1008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193855-3D15-5855-3C86-1E58A47C61A3}"/>
              </a:ext>
            </a:extLst>
          </p:cNvPr>
          <p:cNvSpPr/>
          <p:nvPr/>
        </p:nvSpPr>
        <p:spPr>
          <a:xfrm>
            <a:off x="257503" y="6400800"/>
            <a:ext cx="11671738" cy="34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475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03A84F-ECE1-E0EE-5AA6-262451C46D54}"/>
              </a:ext>
            </a:extLst>
          </p:cNvPr>
          <p:cNvSpPr txBox="1"/>
          <p:nvPr/>
        </p:nvSpPr>
        <p:spPr>
          <a:xfrm>
            <a:off x="807210" y="1502587"/>
            <a:ext cx="9036879" cy="784830"/>
          </a:xfrm>
          <a:prstGeom prst="rect">
            <a:avLst/>
          </a:prstGeom>
          <a:noFill/>
        </p:spPr>
        <p:txBody>
          <a:bodyPr wrap="square" rtlCol="0">
            <a:spAutoFit/>
          </a:bodyPr>
          <a:lstStyle/>
          <a:p>
            <a:r>
              <a:rPr lang="en-US" sz="4500" dirty="0">
                <a:solidFill>
                  <a:schemeClr val="bg1"/>
                </a:solidFill>
                <a:latin typeface="Gill Sans Light" panose="020B0302020104020203" pitchFamily="34" charset="-79"/>
                <a:cs typeface="Gill Sans Light" panose="020B0302020104020203" pitchFamily="34" charset="-79"/>
              </a:rPr>
              <a:t>For audio-visual learners</a:t>
            </a:r>
          </a:p>
        </p:txBody>
      </p:sp>
      <p:sp>
        <p:nvSpPr>
          <p:cNvPr id="9" name="TextBox 8">
            <a:extLst>
              <a:ext uri="{FF2B5EF4-FFF2-40B4-BE49-F238E27FC236}">
                <a16:creationId xmlns:a16="http://schemas.microsoft.com/office/drawing/2014/main" id="{C06DDB7D-6B4D-2FCD-C684-CAF5D6E4F695}"/>
              </a:ext>
            </a:extLst>
          </p:cNvPr>
          <p:cNvSpPr txBox="1"/>
          <p:nvPr/>
        </p:nvSpPr>
        <p:spPr>
          <a:xfrm>
            <a:off x="1677573" y="2908291"/>
            <a:ext cx="9036879" cy="2332818"/>
          </a:xfrm>
          <a:prstGeom prst="rect">
            <a:avLst/>
          </a:prstGeom>
          <a:noFill/>
        </p:spPr>
        <p:txBody>
          <a:bodyPr wrap="square">
            <a:spAutoFit/>
          </a:bodyPr>
          <a:lstStyle/>
          <a:p>
            <a:pPr>
              <a:lnSpc>
                <a:spcPct val="150000"/>
              </a:lnSpc>
            </a:pPr>
            <a:r>
              <a:rPr lang="en-US" sz="2500" dirty="0">
                <a:solidFill>
                  <a:schemeClr val="bg1"/>
                </a:solidFill>
                <a:latin typeface="Gill Sans MT" panose="020B0502020104020203" pitchFamily="34" charset="77"/>
              </a:rPr>
              <a:t>Visit and complete the following below:</a:t>
            </a:r>
            <a:br>
              <a:rPr lang="en-US" sz="2500" dirty="0">
                <a:solidFill>
                  <a:schemeClr val="bg1"/>
                </a:solidFill>
                <a:latin typeface="Gill Sans MT" panose="020B0502020104020203" pitchFamily="34" charset="77"/>
              </a:rPr>
            </a:br>
            <a:r>
              <a:rPr lang="en-US" sz="2500" b="1" i="1" dirty="0">
                <a:solidFill>
                  <a:schemeClr val="bg1"/>
                </a:solidFill>
                <a:latin typeface="Gill Sans MT" panose="020B0502020104020203" pitchFamily="34" charset="77"/>
              </a:rPr>
              <a:t>feedthefuture.gov</a:t>
            </a:r>
            <a:r>
              <a:rPr lang="en-US" sz="2500" i="1" dirty="0">
                <a:solidFill>
                  <a:schemeClr val="bg1"/>
                </a:solidFill>
                <a:latin typeface="Gill Sans MT" panose="020B0502020104020203" pitchFamily="34" charset="77"/>
              </a:rPr>
              <a:t>/resource/feed-the-future-branding-training-module/</a:t>
            </a:r>
            <a:br>
              <a:rPr lang="en-US" sz="2500" i="1" dirty="0">
                <a:solidFill>
                  <a:schemeClr val="bg1"/>
                </a:solidFill>
                <a:latin typeface="Gill Sans MT" panose="020B0502020104020203" pitchFamily="34" charset="77"/>
              </a:rPr>
            </a:br>
            <a:r>
              <a:rPr lang="en-US" sz="2500" dirty="0">
                <a:solidFill>
                  <a:schemeClr val="bg1"/>
                </a:solidFill>
                <a:latin typeface="Gill Sans MT" panose="020B0502020104020203" pitchFamily="34" charset="77"/>
              </a:rPr>
              <a:t>Online Modules 1 – 37 and 40 – end (approx. 20 minutes or less)</a:t>
            </a:r>
            <a:endParaRPr lang="en-US" sz="2500" dirty="0">
              <a:latin typeface="Gill Sans MT" panose="020B0502020104020203" pitchFamily="34" charset="77"/>
            </a:endParaRPr>
          </a:p>
          <a:p>
            <a:pPr>
              <a:lnSpc>
                <a:spcPct val="150000"/>
              </a:lnSpc>
            </a:pPr>
            <a:r>
              <a:rPr lang="en-US" sz="2500" dirty="0">
                <a:solidFill>
                  <a:schemeClr val="bg1"/>
                </a:solidFill>
                <a:latin typeface="Gill Sans MT" panose="020B0502020104020203" pitchFamily="34" charset="77"/>
              </a:rPr>
              <a:t> </a:t>
            </a:r>
            <a:endParaRPr lang="en-US" sz="2500" dirty="0">
              <a:latin typeface="Gill Sans MT" panose="020B0502020104020203" pitchFamily="34" charset="77"/>
            </a:endParaRPr>
          </a:p>
        </p:txBody>
      </p:sp>
      <p:sp>
        <p:nvSpPr>
          <p:cNvPr id="2" name="TextBox 1">
            <a:extLst>
              <a:ext uri="{FF2B5EF4-FFF2-40B4-BE49-F238E27FC236}">
                <a16:creationId xmlns:a16="http://schemas.microsoft.com/office/drawing/2014/main" id="{07835F81-A49F-FAE2-411E-6CB051B42BB7}"/>
              </a:ext>
            </a:extLst>
          </p:cNvPr>
          <p:cNvSpPr txBox="1"/>
          <p:nvPr/>
        </p:nvSpPr>
        <p:spPr>
          <a:xfrm>
            <a:off x="807210" y="5537151"/>
            <a:ext cx="10464800" cy="646331"/>
          </a:xfrm>
          <a:prstGeom prst="rect">
            <a:avLst/>
          </a:prstGeom>
          <a:noFill/>
        </p:spPr>
        <p:txBody>
          <a:bodyPr wrap="square">
            <a:spAutoFit/>
          </a:bodyPr>
          <a:lstStyle/>
          <a:p>
            <a:pPr lvl="1">
              <a:spcBef>
                <a:spcPts val="0"/>
              </a:spcBef>
              <a:spcAft>
                <a:spcPts val="800"/>
              </a:spcAft>
            </a:pPr>
            <a:r>
              <a:rPr lang="en-US" sz="1800" b="1" dirty="0">
                <a:solidFill>
                  <a:schemeClr val="bg1"/>
                </a:solidFill>
                <a:latin typeface="Gill Sans MT" panose="020B0502020104020203" pitchFamily="34" charset="77"/>
                <a:ea typeface="Calibri" panose="020F0502020204030204" pitchFamily="34" charset="0"/>
                <a:cs typeface="Mangal" panose="02040503050203030202" pitchFamily="18" charset="0"/>
              </a:rPr>
              <a:t>Optional s</a:t>
            </a:r>
            <a:r>
              <a:rPr lang="en-US" sz="1800" b="1" dirty="0">
                <a:solidFill>
                  <a:schemeClr val="bg1"/>
                </a:solidFill>
                <a:effectLst/>
                <a:latin typeface="Gill Sans MT" panose="020B0502020104020203" pitchFamily="34" charset="77"/>
                <a:ea typeface="Calibri" panose="020F0502020204030204" pitchFamily="34" charset="0"/>
                <a:cs typeface="Mangal" panose="02040503050203030202" pitchFamily="18" charset="0"/>
              </a:rPr>
              <a:t>upplemental video resource</a:t>
            </a:r>
            <a:r>
              <a:rPr lang="en-US" sz="1800" dirty="0">
                <a:solidFill>
                  <a:schemeClr val="bg1"/>
                </a:solidFill>
                <a:effectLst/>
                <a:latin typeface="Gill Sans MT" panose="020B0502020104020203" pitchFamily="34" charset="77"/>
                <a:ea typeface="Calibri" panose="020F0502020204030204" pitchFamily="34" charset="0"/>
                <a:cs typeface="Mangal" panose="02040503050203030202" pitchFamily="18" charset="0"/>
              </a:rPr>
              <a:t> by</a:t>
            </a:r>
            <a:r>
              <a:rPr lang="en-US" sz="1800" dirty="0">
                <a:solidFill>
                  <a:schemeClr val="bg1"/>
                </a:solidFill>
                <a:latin typeface="Gill Sans MT" panose="020B0502020104020203" pitchFamily="34" charset="77"/>
                <a:ea typeface="Calibri" panose="020F0502020204030204" pitchFamily="34" charset="0"/>
                <a:cs typeface="Mangal" panose="02040503050203030202" pitchFamily="18" charset="0"/>
              </a:rPr>
              <a:t> </a:t>
            </a:r>
            <a:r>
              <a:rPr lang="en-US" sz="1800" u="sng" dirty="0">
                <a:solidFill>
                  <a:schemeClr val="bg1"/>
                </a:solidFill>
                <a:effectLst/>
                <a:latin typeface="Gill Sans MT" panose="020B05020201040202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Feed the Future Branding at: </a:t>
            </a:r>
            <a:r>
              <a:rPr lang="en-US" sz="1800" i="1" u="sng" dirty="0">
                <a:solidFill>
                  <a:schemeClr val="bg1"/>
                </a:solidFill>
                <a:latin typeface="Gill Sans MT" panose="020B05020201040202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youtube.com/watch?v=xfjmu2L8LKE</a:t>
            </a:r>
            <a:br>
              <a:rPr lang="en-US" sz="1800" i="1" u="sng" dirty="0">
                <a:solidFill>
                  <a:schemeClr val="bg1"/>
                </a:solidFill>
                <a:latin typeface="Gill Sans MT" panose="020B0502020104020203" pitchFamily="34" charset="77"/>
                <a:ea typeface="Times New Roman" panose="02020603050405020304" pitchFamily="18" charset="0"/>
              </a:rPr>
            </a:br>
            <a:r>
              <a:rPr lang="en-US" sz="1800" dirty="0">
                <a:solidFill>
                  <a:schemeClr val="bg1"/>
                </a:solidFill>
                <a:latin typeface="Gill Sans MT" panose="020B0502020104020203" pitchFamily="34" charset="77"/>
                <a:ea typeface="Times New Roman" panose="02020603050405020304" pitchFamily="18" charset="0"/>
              </a:rPr>
              <a:t>Note: this is an older version, prior to 2018 color palette update, but all other information is relevant.</a:t>
            </a:r>
            <a:endParaRPr lang="en-US" sz="1800" u="sng" dirty="0">
              <a:solidFill>
                <a:schemeClr val="bg1"/>
              </a:solidFill>
              <a:effectLst/>
              <a:latin typeface="Gill Sans MT" panose="020B0502020104020203" pitchFamily="34" charset="77"/>
              <a:ea typeface="Times New Roman" panose="02020603050405020304" pitchFamily="18" charset="0"/>
            </a:endParaRPr>
          </a:p>
        </p:txBody>
      </p:sp>
      <p:sp>
        <p:nvSpPr>
          <p:cNvPr id="3" name="TextBox 2">
            <a:extLst>
              <a:ext uri="{FF2B5EF4-FFF2-40B4-BE49-F238E27FC236}">
                <a16:creationId xmlns:a16="http://schemas.microsoft.com/office/drawing/2014/main" id="{28892B52-B74C-255F-014B-E9571BB1D0E4}"/>
              </a:ext>
            </a:extLst>
          </p:cNvPr>
          <p:cNvSpPr txBox="1"/>
          <p:nvPr/>
        </p:nvSpPr>
        <p:spPr>
          <a:xfrm>
            <a:off x="807210" y="743333"/>
            <a:ext cx="10577580" cy="784830"/>
          </a:xfrm>
          <a:prstGeom prst="rect">
            <a:avLst/>
          </a:prstGeom>
          <a:noFill/>
        </p:spPr>
        <p:txBody>
          <a:bodyPr wrap="square" rtlCol="0">
            <a:spAutoFit/>
          </a:bodyPr>
          <a:lstStyle/>
          <a:p>
            <a:r>
              <a:rPr lang="en-US" sz="4500" dirty="0">
                <a:solidFill>
                  <a:schemeClr val="bg1"/>
                </a:solidFill>
                <a:latin typeface="Gill Sans MT" panose="020B0502020104020203" pitchFamily="34" charset="77"/>
              </a:rPr>
              <a:t>OPTIONAL ACTIVITY ON BRANDING</a:t>
            </a:r>
            <a:endParaRPr lang="en-US" sz="4500" i="1"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32275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9432AE-43DF-1576-CFAB-D0CD8E4ECBAB}"/>
              </a:ext>
            </a:extLst>
          </p:cNvPr>
          <p:cNvSpPr/>
          <p:nvPr/>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descr="Logo&#10;&#10;Description automatically generated">
            <a:extLst>
              <a:ext uri="{FF2B5EF4-FFF2-40B4-BE49-F238E27FC236}">
                <a16:creationId xmlns:a16="http://schemas.microsoft.com/office/drawing/2014/main" id="{AD2441FB-B811-0E1D-03EE-4EFF5756CB8E}"/>
              </a:ext>
            </a:extLst>
          </p:cNvPr>
          <p:cNvPicPr>
            <a:picLocks noChangeAspect="1"/>
          </p:cNvPicPr>
          <p:nvPr/>
        </p:nvPicPr>
        <p:blipFill>
          <a:blip r:embed="rId3"/>
          <a:stretch>
            <a:fillRect/>
          </a:stretch>
        </p:blipFill>
        <p:spPr>
          <a:xfrm>
            <a:off x="669851" y="496105"/>
            <a:ext cx="2681508" cy="1248028"/>
          </a:xfrm>
          <a:prstGeom prst="rect">
            <a:avLst/>
          </a:prstGeom>
        </p:spPr>
      </p:pic>
      <p:sp>
        <p:nvSpPr>
          <p:cNvPr id="6" name="Title 1">
            <a:extLst>
              <a:ext uri="{FF2B5EF4-FFF2-40B4-BE49-F238E27FC236}">
                <a16:creationId xmlns:a16="http://schemas.microsoft.com/office/drawing/2014/main" id="{E4A24899-4DCF-16B1-8944-DB490F8DE028}"/>
              </a:ext>
            </a:extLst>
          </p:cNvPr>
          <p:cNvSpPr txBox="1">
            <a:spLocks/>
          </p:cNvSpPr>
          <p:nvPr/>
        </p:nvSpPr>
        <p:spPr>
          <a:xfrm>
            <a:off x="523654" y="1847194"/>
            <a:ext cx="7148734" cy="158180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r>
              <a:rPr lang="en-US" sz="5300" b="1" i="0" dirty="0">
                <a:solidFill>
                  <a:schemeClr val="bg1"/>
                </a:solidFill>
                <a:latin typeface="Gill Sans MT" panose="020B0502020104020203" pitchFamily="34" charset="77"/>
                <a:cs typeface="Gill Sans" panose="020B0502020104020203" pitchFamily="34" charset="-79"/>
              </a:rPr>
              <a:t>Innovation Lab</a:t>
            </a:r>
          </a:p>
          <a:p>
            <a:r>
              <a:rPr lang="en-US" sz="5300" b="1" i="0" dirty="0">
                <a:solidFill>
                  <a:schemeClr val="bg1"/>
                </a:solidFill>
                <a:latin typeface="Gill Sans MT" panose="020B0502020104020203" pitchFamily="34" charset="77"/>
                <a:cs typeface="Gill Sans" panose="020B0502020104020203" pitchFamily="34" charset="-79"/>
              </a:rPr>
              <a:t>for Horticulture</a:t>
            </a:r>
          </a:p>
        </p:txBody>
      </p:sp>
      <p:sp>
        <p:nvSpPr>
          <p:cNvPr id="7" name="Title 1">
            <a:extLst>
              <a:ext uri="{FF2B5EF4-FFF2-40B4-BE49-F238E27FC236}">
                <a16:creationId xmlns:a16="http://schemas.microsoft.com/office/drawing/2014/main" id="{6F7F8BAE-68A7-EAE0-95B5-0B56AB1C5283}"/>
              </a:ext>
            </a:extLst>
          </p:cNvPr>
          <p:cNvSpPr txBox="1">
            <a:spLocks/>
          </p:cNvSpPr>
          <p:nvPr/>
        </p:nvSpPr>
        <p:spPr>
          <a:xfrm>
            <a:off x="523652" y="4454714"/>
            <a:ext cx="11226387" cy="1581806"/>
          </a:xfrm>
          <a:prstGeom prst="rect">
            <a:avLst/>
          </a:prstGeom>
        </p:spPr>
        <p:txBody>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endParaRPr lang="en-US" sz="5500" b="0" i="0" dirty="0">
              <a:solidFill>
                <a:schemeClr val="bg1"/>
              </a:solidFill>
              <a:latin typeface="Gill Sans MT" panose="020B0502020104020203" pitchFamily="34" charset="77"/>
              <a:cs typeface="Gill Sans Light" panose="020B0302020104020203" pitchFamily="34" charset="-79"/>
            </a:endParaRPr>
          </a:p>
        </p:txBody>
      </p:sp>
      <p:sp>
        <p:nvSpPr>
          <p:cNvPr id="8" name="TextBox 7">
            <a:extLst>
              <a:ext uri="{FF2B5EF4-FFF2-40B4-BE49-F238E27FC236}">
                <a16:creationId xmlns:a16="http://schemas.microsoft.com/office/drawing/2014/main" id="{BE76BC7B-4472-C2CC-2505-C7E29848C06C}"/>
              </a:ext>
            </a:extLst>
          </p:cNvPr>
          <p:cNvSpPr txBox="1"/>
          <p:nvPr/>
        </p:nvSpPr>
        <p:spPr>
          <a:xfrm>
            <a:off x="580407" y="4322287"/>
            <a:ext cx="8034572" cy="1754326"/>
          </a:xfrm>
          <a:prstGeom prst="rect">
            <a:avLst/>
          </a:prstGeom>
          <a:noFill/>
        </p:spPr>
        <p:txBody>
          <a:bodyPr wrap="none" rtlCol="0">
            <a:spAutoFit/>
          </a:bodyPr>
          <a:lstStyle/>
          <a:p>
            <a:r>
              <a:rPr lang="en-US" sz="5400" dirty="0">
                <a:solidFill>
                  <a:schemeClr val="bg1"/>
                </a:solidFill>
                <a:latin typeface="Gill Sans MT" panose="020B0502020104020203" pitchFamily="34" charset="77"/>
              </a:rPr>
              <a:t>Horticulture Innovation Lab</a:t>
            </a:r>
          </a:p>
          <a:p>
            <a:r>
              <a:rPr lang="en-US" sz="5400" dirty="0">
                <a:solidFill>
                  <a:schemeClr val="bg1"/>
                </a:solidFill>
                <a:latin typeface="Gill Sans MT" panose="020B0502020104020203" pitchFamily="34" charset="77"/>
              </a:rPr>
              <a:t>Branding</a:t>
            </a:r>
          </a:p>
        </p:txBody>
      </p:sp>
    </p:spTree>
    <p:extLst>
      <p:ext uri="{BB962C8B-B14F-4D97-AF65-F5344CB8AC3E}">
        <p14:creationId xmlns:p14="http://schemas.microsoft.com/office/powerpoint/2010/main" val="35310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5C0F5A-D3F4-B4A2-B039-14B024E197AD}"/>
              </a:ext>
            </a:extLst>
          </p:cNvPr>
          <p:cNvSpPr/>
          <p:nvPr/>
        </p:nvSpPr>
        <p:spPr>
          <a:xfrm>
            <a:off x="741011" y="1564625"/>
            <a:ext cx="6151983" cy="3996201"/>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Gill Sans MT" panose="020B0502020104020203" pitchFamily="34" charset="77"/>
            </a:endParaRPr>
          </a:p>
        </p:txBody>
      </p:sp>
      <p:sp>
        <p:nvSpPr>
          <p:cNvPr id="4" name="Title 1">
            <a:extLst>
              <a:ext uri="{FF2B5EF4-FFF2-40B4-BE49-F238E27FC236}">
                <a16:creationId xmlns:a16="http://schemas.microsoft.com/office/drawing/2014/main" id="{7EF9FC54-9B9A-FD08-45C2-40534580B3CF}"/>
              </a:ext>
            </a:extLst>
          </p:cNvPr>
          <p:cNvSpPr txBox="1">
            <a:spLocks/>
          </p:cNvSpPr>
          <p:nvPr/>
        </p:nvSpPr>
        <p:spPr>
          <a:xfrm>
            <a:off x="741011" y="645343"/>
            <a:ext cx="10061667" cy="7211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dirty="0">
                <a:solidFill>
                  <a:srgbClr val="287287"/>
                </a:solidFill>
                <a:latin typeface="Gill Sans MT" panose="020B0502020104020203" pitchFamily="34" charset="77"/>
              </a:rPr>
              <a:t>Feed the Future Innovation Labs</a:t>
            </a:r>
          </a:p>
        </p:txBody>
      </p:sp>
      <p:pic>
        <p:nvPicPr>
          <p:cNvPr id="9" name="Picture 8" descr="A map of the united states&#10;&#10;Description automatically generated">
            <a:extLst>
              <a:ext uri="{FF2B5EF4-FFF2-40B4-BE49-F238E27FC236}">
                <a16:creationId xmlns:a16="http://schemas.microsoft.com/office/drawing/2014/main" id="{DF4CB544-33F9-8F7E-95E1-2EA0B79326DE}"/>
              </a:ext>
            </a:extLst>
          </p:cNvPr>
          <p:cNvPicPr>
            <a:picLocks noChangeAspect="1"/>
          </p:cNvPicPr>
          <p:nvPr/>
        </p:nvPicPr>
        <p:blipFill rotWithShape="1">
          <a:blip r:embed="rId3"/>
          <a:srcRect l="3669" r="3880"/>
          <a:stretch/>
        </p:blipFill>
        <p:spPr>
          <a:xfrm>
            <a:off x="857972" y="1676883"/>
            <a:ext cx="5930785" cy="3757649"/>
          </a:xfrm>
          <a:prstGeom prst="rect">
            <a:avLst/>
          </a:prstGeom>
        </p:spPr>
      </p:pic>
      <p:sp>
        <p:nvSpPr>
          <p:cNvPr id="12" name="TextBox 11">
            <a:extLst>
              <a:ext uri="{FF2B5EF4-FFF2-40B4-BE49-F238E27FC236}">
                <a16:creationId xmlns:a16="http://schemas.microsoft.com/office/drawing/2014/main" id="{B6A48079-E846-89D0-4646-FE98D2BC6874}"/>
              </a:ext>
            </a:extLst>
          </p:cNvPr>
          <p:cNvSpPr txBox="1"/>
          <p:nvPr/>
        </p:nvSpPr>
        <p:spPr>
          <a:xfrm>
            <a:off x="647104" y="5886540"/>
            <a:ext cx="8678826" cy="353943"/>
          </a:xfrm>
          <a:prstGeom prst="rect">
            <a:avLst/>
          </a:prstGeom>
          <a:noFill/>
        </p:spPr>
        <p:txBody>
          <a:bodyPr wrap="square">
            <a:spAutoFit/>
          </a:bodyPr>
          <a:lstStyle/>
          <a:p>
            <a:pPr algn="l"/>
            <a:r>
              <a:rPr lang="en-US" sz="1700" b="0" i="0" dirty="0">
                <a:solidFill>
                  <a:srgbClr val="2F2F29"/>
                </a:solidFill>
                <a:effectLst/>
                <a:latin typeface="Gill Sans MT" panose="020B0502020104020203" pitchFamily="34" charset="77"/>
              </a:rPr>
              <a:t>Visit </a:t>
            </a:r>
            <a:r>
              <a:rPr lang="en-US" sz="1700" b="0" i="1" dirty="0">
                <a:solidFill>
                  <a:srgbClr val="2F2F29"/>
                </a:solidFill>
                <a:effectLst/>
                <a:latin typeface="Gill Sans MT" panose="020B0502020104020203" pitchFamily="34" charset="77"/>
                <a:hlinkClick r:id="rId4"/>
              </a:rPr>
              <a:t>feedthefuture.gov/feed-the-future-innovation-labs/</a:t>
            </a:r>
            <a:r>
              <a:rPr lang="en-US" sz="1700" b="0" i="0" dirty="0">
                <a:solidFill>
                  <a:srgbClr val="2F2F29"/>
                </a:solidFill>
                <a:effectLst/>
                <a:latin typeface="Gill Sans MT" panose="020B0502020104020203" pitchFamily="34" charset="77"/>
              </a:rPr>
              <a:t> to learn more.</a:t>
            </a:r>
          </a:p>
        </p:txBody>
      </p:sp>
      <p:sp>
        <p:nvSpPr>
          <p:cNvPr id="13" name="TextBox 12">
            <a:extLst>
              <a:ext uri="{FF2B5EF4-FFF2-40B4-BE49-F238E27FC236}">
                <a16:creationId xmlns:a16="http://schemas.microsoft.com/office/drawing/2014/main" id="{9E134B4A-DE7E-4CF9-9125-7B0985371CC4}"/>
              </a:ext>
            </a:extLst>
          </p:cNvPr>
          <p:cNvSpPr txBox="1"/>
          <p:nvPr/>
        </p:nvSpPr>
        <p:spPr>
          <a:xfrm>
            <a:off x="7200871" y="2265287"/>
            <a:ext cx="4133157" cy="2708434"/>
          </a:xfrm>
          <a:prstGeom prst="rect">
            <a:avLst/>
          </a:prstGeom>
          <a:noFill/>
        </p:spPr>
        <p:txBody>
          <a:bodyPr wrap="square">
            <a:spAutoFit/>
          </a:bodyPr>
          <a:lstStyle/>
          <a:p>
            <a:pPr algn="l"/>
            <a:r>
              <a:rPr lang="en-US" sz="1700" dirty="0">
                <a:solidFill>
                  <a:srgbClr val="2F2F29"/>
                </a:solidFill>
                <a:effectLst/>
                <a:latin typeface="Gill Sans MT" panose="020B0502020104020203" pitchFamily="34" charset="77"/>
              </a:rPr>
              <a:t>The Feed the Future Innovation Labs draw on the expertise of top U.S. universities and developing country research institutions to tackle some of the world’s greatest challenges in agriculture and food security.</a:t>
            </a:r>
            <a:br>
              <a:rPr lang="en-US" sz="1700" dirty="0">
                <a:solidFill>
                  <a:srgbClr val="2F2F29"/>
                </a:solidFill>
                <a:effectLst/>
                <a:latin typeface="Gill Sans MT" panose="020B0502020104020203" pitchFamily="34" charset="77"/>
              </a:rPr>
            </a:br>
            <a:endParaRPr lang="en-US" sz="1700" dirty="0">
              <a:solidFill>
                <a:srgbClr val="2F2F29"/>
              </a:solidFill>
              <a:effectLst/>
              <a:latin typeface="Gill Sans MT" panose="020B0502020104020203" pitchFamily="34" charset="77"/>
            </a:endParaRPr>
          </a:p>
          <a:p>
            <a:pPr algn="l"/>
            <a:r>
              <a:rPr lang="en-US" sz="1700" b="0" i="0" dirty="0">
                <a:solidFill>
                  <a:srgbClr val="2F2F29"/>
                </a:solidFill>
                <a:effectLst/>
                <a:latin typeface="Gill Sans MT" panose="020B0502020104020203" pitchFamily="34" charset="77"/>
              </a:rPr>
              <a:t>Led by U.S. universities, these Innovation Labs are central to advancing novel solutions that support our goals to reduce global hunger, poverty and undernutrition.</a:t>
            </a:r>
          </a:p>
        </p:txBody>
      </p:sp>
    </p:spTree>
    <p:extLst>
      <p:ext uri="{BB962C8B-B14F-4D97-AF65-F5344CB8AC3E}">
        <p14:creationId xmlns:p14="http://schemas.microsoft.com/office/powerpoint/2010/main" val="227847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ED250B-CFDE-97F4-EC58-9CA0330D8095}"/>
              </a:ext>
            </a:extLst>
          </p:cNvPr>
          <p:cNvSpPr txBox="1"/>
          <p:nvPr/>
        </p:nvSpPr>
        <p:spPr>
          <a:xfrm>
            <a:off x="1214769" y="2914562"/>
            <a:ext cx="9762461" cy="1200329"/>
          </a:xfrm>
          <a:prstGeom prst="rect">
            <a:avLst/>
          </a:prstGeom>
          <a:noFill/>
        </p:spPr>
        <p:txBody>
          <a:bodyPr wrap="square">
            <a:spAutoFit/>
          </a:bodyPr>
          <a:lstStyle/>
          <a:p>
            <a:r>
              <a:rPr lang="en-US" sz="2400" i="1" dirty="0">
                <a:solidFill>
                  <a:schemeClr val="bg1"/>
                </a:solidFill>
                <a:effectLst/>
                <a:latin typeface="Gill Sans" panose="020B0502020104020203" pitchFamily="34" charset="-79"/>
                <a:ea typeface="Calibri" panose="020F0502020204030204" pitchFamily="34" charset="0"/>
                <a:cs typeface="Gill Sans" panose="020B0502020104020203" pitchFamily="34" charset="-79"/>
              </a:rPr>
              <a:t>“Our global research network works with and promotes local leadership to advance horticulture and social innovations, empowering small-scale producers to earn more income while better nourishing their communities.”</a:t>
            </a:r>
            <a:r>
              <a:rPr lang="en-US" sz="2400" i="1" dirty="0">
                <a:solidFill>
                  <a:schemeClr val="bg1"/>
                </a:solidFill>
                <a:effectLst/>
                <a:latin typeface="Gill Sans" panose="020B0502020104020203" pitchFamily="34" charset="-79"/>
                <a:cs typeface="Gill Sans" panose="020B0502020104020203" pitchFamily="34" charset="-79"/>
              </a:rPr>
              <a:t> </a:t>
            </a:r>
            <a:endParaRPr lang="en-US" sz="2400" i="1" dirty="0">
              <a:solidFill>
                <a:schemeClr val="bg1"/>
              </a:solidFill>
              <a:latin typeface="Gill Sans" panose="020B0502020104020203" pitchFamily="34" charset="-79"/>
              <a:cs typeface="Gill Sans" panose="020B0502020104020203" pitchFamily="34" charset="-79"/>
            </a:endParaRPr>
          </a:p>
        </p:txBody>
      </p:sp>
      <p:sp>
        <p:nvSpPr>
          <p:cNvPr id="7" name="Title 1">
            <a:extLst>
              <a:ext uri="{FF2B5EF4-FFF2-40B4-BE49-F238E27FC236}">
                <a16:creationId xmlns:a16="http://schemas.microsoft.com/office/drawing/2014/main" id="{06D8B82E-D6F2-04DA-9233-CCC513D35D9F}"/>
              </a:ext>
            </a:extLst>
          </p:cNvPr>
          <p:cNvSpPr txBox="1">
            <a:spLocks/>
          </p:cNvSpPr>
          <p:nvPr/>
        </p:nvSpPr>
        <p:spPr>
          <a:xfrm>
            <a:off x="788994" y="1844539"/>
            <a:ext cx="10412405" cy="646331"/>
          </a:xfrm>
          <a:prstGeom prst="rect">
            <a:avLst/>
          </a:prstGeom>
        </p:spPr>
        <p:txBody>
          <a:bodyPr>
            <a:noAutofit/>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r>
              <a:rPr lang="en-US" sz="4000" dirty="0">
                <a:solidFill>
                  <a:schemeClr val="bg1"/>
                </a:solidFill>
                <a:latin typeface="Gill Sans" panose="020B0502020104020203" pitchFamily="34" charset="-79"/>
                <a:cs typeface="Gill Sans" panose="020B0502020104020203" pitchFamily="34" charset="-79"/>
              </a:rPr>
              <a:t>Feed the Future Innovation Lab for Horticulture </a:t>
            </a:r>
          </a:p>
        </p:txBody>
      </p:sp>
      <p:sp>
        <p:nvSpPr>
          <p:cNvPr id="9" name="TextBox 8">
            <a:extLst>
              <a:ext uri="{FF2B5EF4-FFF2-40B4-BE49-F238E27FC236}">
                <a16:creationId xmlns:a16="http://schemas.microsoft.com/office/drawing/2014/main" id="{ABF36598-0ECA-8D3E-2DF9-19A8AE7BE512}"/>
              </a:ext>
            </a:extLst>
          </p:cNvPr>
          <p:cNvSpPr txBox="1"/>
          <p:nvPr/>
        </p:nvSpPr>
        <p:spPr>
          <a:xfrm>
            <a:off x="1214769" y="4573364"/>
            <a:ext cx="9571074" cy="646331"/>
          </a:xfrm>
          <a:prstGeom prst="rect">
            <a:avLst/>
          </a:prstGeom>
          <a:noFill/>
        </p:spPr>
        <p:txBody>
          <a:bodyPr wrap="square">
            <a:spAutoFit/>
          </a:bodyPr>
          <a:lstStyle/>
          <a:p>
            <a:r>
              <a:rPr lang="en-US" sz="1800" dirty="0">
                <a:solidFill>
                  <a:schemeClr val="bg1"/>
                </a:solidFill>
                <a:latin typeface="Gill Sans" panose="020B0502020104020203" pitchFamily="34" charset="-79"/>
                <a:cs typeface="Gill Sans" panose="020B0502020104020203" pitchFamily="34" charset="-79"/>
              </a:rPr>
              <a:t>Funded by the U.S. Agency for International Development as part of the Feed the Future initiative and led by the University of California, Davis.</a:t>
            </a:r>
          </a:p>
        </p:txBody>
      </p:sp>
      <p:pic>
        <p:nvPicPr>
          <p:cNvPr id="5" name="Picture 4" descr="White text on a black background&#10;&#10;Description automatically generated">
            <a:extLst>
              <a:ext uri="{FF2B5EF4-FFF2-40B4-BE49-F238E27FC236}">
                <a16:creationId xmlns:a16="http://schemas.microsoft.com/office/drawing/2014/main" id="{AF7245B6-AE18-0321-F35F-F1AABEF73095}"/>
              </a:ext>
            </a:extLst>
          </p:cNvPr>
          <p:cNvPicPr>
            <a:picLocks noChangeAspect="1"/>
          </p:cNvPicPr>
          <p:nvPr/>
        </p:nvPicPr>
        <p:blipFill>
          <a:blip r:embed="rId3"/>
          <a:stretch>
            <a:fillRect/>
          </a:stretch>
        </p:blipFill>
        <p:spPr>
          <a:xfrm>
            <a:off x="128588" y="5818796"/>
            <a:ext cx="6135096" cy="882042"/>
          </a:xfrm>
          <a:prstGeom prst="rect">
            <a:avLst/>
          </a:prstGeom>
        </p:spPr>
      </p:pic>
    </p:spTree>
    <p:extLst>
      <p:ext uri="{BB962C8B-B14F-4D97-AF65-F5344CB8AC3E}">
        <p14:creationId xmlns:p14="http://schemas.microsoft.com/office/powerpoint/2010/main" val="413528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558227-E1C5-7A12-ED15-5848E4CA7108}"/>
              </a:ext>
            </a:extLst>
          </p:cNvPr>
          <p:cNvSpPr/>
          <p:nvPr/>
        </p:nvSpPr>
        <p:spPr>
          <a:xfrm>
            <a:off x="788856" y="1715530"/>
            <a:ext cx="4989893" cy="4211544"/>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4" name="Title 1">
            <a:extLst>
              <a:ext uri="{FF2B5EF4-FFF2-40B4-BE49-F238E27FC236}">
                <a16:creationId xmlns:a16="http://schemas.microsoft.com/office/drawing/2014/main" id="{7EF9FC54-9B9A-FD08-45C2-40534580B3CF}"/>
              </a:ext>
            </a:extLst>
          </p:cNvPr>
          <p:cNvSpPr txBox="1">
            <a:spLocks/>
          </p:cNvSpPr>
          <p:nvPr/>
        </p:nvSpPr>
        <p:spPr>
          <a:xfrm>
            <a:off x="684191" y="677293"/>
            <a:ext cx="10731522" cy="70671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4000" dirty="0">
                <a:solidFill>
                  <a:srgbClr val="287287"/>
                </a:solidFill>
                <a:latin typeface="Gill Sans MT" panose="020B0502020104020203" pitchFamily="34" charset="77"/>
              </a:rPr>
              <a:t>Brand guides and resources</a:t>
            </a:r>
          </a:p>
        </p:txBody>
      </p:sp>
      <p:sp>
        <p:nvSpPr>
          <p:cNvPr id="5" name="Content Placeholder 2">
            <a:extLst>
              <a:ext uri="{FF2B5EF4-FFF2-40B4-BE49-F238E27FC236}">
                <a16:creationId xmlns:a16="http://schemas.microsoft.com/office/drawing/2014/main" id="{C1FF5000-F3F7-CD64-BC38-D452DF968BC7}"/>
              </a:ext>
            </a:extLst>
          </p:cNvPr>
          <p:cNvSpPr txBox="1">
            <a:spLocks/>
          </p:cNvSpPr>
          <p:nvPr/>
        </p:nvSpPr>
        <p:spPr>
          <a:xfrm>
            <a:off x="6088418" y="3161856"/>
            <a:ext cx="5587048" cy="2478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Gill Sans MT" panose="020B0502020104020203" pitchFamily="34" charset="77"/>
              </a:rPr>
              <a:t>Feed the Future</a:t>
            </a:r>
            <a:br>
              <a:rPr lang="en-US" dirty="0">
                <a:latin typeface="Gill Sans MT" panose="020B0502020104020203" pitchFamily="34" charset="77"/>
              </a:rPr>
            </a:br>
            <a:r>
              <a:rPr lang="en-US" sz="1200" i="1" dirty="0">
                <a:latin typeface="Gill Sans MT" panose="020B0502020104020203" pitchFamily="34" charset="77"/>
                <a:hlinkClick r:id="rId2"/>
              </a:rPr>
              <a:t>feedthefuture.gov/branding/</a:t>
            </a:r>
            <a:r>
              <a:rPr lang="en-US" sz="1200" i="1" dirty="0">
                <a:latin typeface="Gill Sans MT" panose="020B0502020104020203" pitchFamily="34" charset="77"/>
              </a:rPr>
              <a:t> </a:t>
            </a:r>
            <a:br>
              <a:rPr lang="en-US" sz="1200" i="1" dirty="0">
                <a:latin typeface="Gill Sans MT" panose="020B0502020104020203" pitchFamily="34" charset="77"/>
              </a:rPr>
            </a:br>
            <a:endParaRPr lang="en-US" sz="1200" i="1" dirty="0">
              <a:latin typeface="Gill Sans MT" panose="020B0502020104020203" pitchFamily="34" charset="77"/>
            </a:endParaRPr>
          </a:p>
          <a:p>
            <a:pPr marL="0" indent="0">
              <a:lnSpc>
                <a:spcPct val="100000"/>
              </a:lnSpc>
              <a:buNone/>
            </a:pPr>
            <a:r>
              <a:rPr lang="en-US" sz="1800" b="1" dirty="0">
                <a:latin typeface="Gill Sans MT" panose="020B0502020104020203" pitchFamily="34" charset="77"/>
              </a:rPr>
              <a:t>Horticulture Innovation Lab</a:t>
            </a:r>
            <a:br>
              <a:rPr lang="en-US" dirty="0">
                <a:latin typeface="Gill Sans MT" panose="020B0502020104020203" pitchFamily="34" charset="77"/>
              </a:rPr>
            </a:br>
            <a:r>
              <a:rPr lang="en-US" sz="1200" i="1" dirty="0">
                <a:latin typeface="Gill Sans MT" panose="020B0502020104020203" pitchFamily="34" charset="77"/>
                <a:hlinkClick r:id="rId3"/>
              </a:rPr>
              <a:t>horticulture.ucdavis.edu/branding-communications</a:t>
            </a:r>
            <a:r>
              <a:rPr lang="en-US" sz="1200" i="1" dirty="0">
                <a:latin typeface="Gill Sans MT" panose="020B0502020104020203" pitchFamily="34" charset="77"/>
              </a:rPr>
              <a:t> </a:t>
            </a:r>
            <a:br>
              <a:rPr lang="en-US" sz="1200" i="1" dirty="0">
                <a:latin typeface="Gill Sans MT" panose="020B0502020104020203" pitchFamily="34" charset="77"/>
              </a:rPr>
            </a:br>
            <a:br>
              <a:rPr lang="en-US" sz="1200" i="1" dirty="0">
                <a:latin typeface="Gill Sans MT" panose="020B0502020104020203" pitchFamily="34" charset="77"/>
              </a:rPr>
            </a:br>
            <a:br>
              <a:rPr lang="en-US" sz="1200" i="1" dirty="0">
                <a:latin typeface="Gill Sans MT" panose="020B0502020104020203" pitchFamily="34" charset="77"/>
              </a:rPr>
            </a:br>
            <a:r>
              <a:rPr lang="en-US" sz="1200" i="1" dirty="0">
                <a:latin typeface="Gill Sans MT" panose="020B0502020104020203" pitchFamily="34" charset="77"/>
              </a:rPr>
              <a:t>All must adhere to these USAID / Feed the Future branding guidelines. </a:t>
            </a:r>
            <a:br>
              <a:rPr lang="en-US" sz="1200" i="1" dirty="0">
                <a:latin typeface="Gill Sans MT" panose="020B0502020104020203" pitchFamily="34" charset="77"/>
              </a:rPr>
            </a:br>
            <a:r>
              <a:rPr lang="en-US" sz="1200" i="1" dirty="0">
                <a:latin typeface="Gill Sans MT" panose="020B0502020104020203" pitchFamily="34" charset="77"/>
              </a:rPr>
              <a:t>Be sure to visit each of the above sites for guidelines and downloadable logos and templates. </a:t>
            </a:r>
            <a:br>
              <a:rPr lang="en-US" sz="1200" i="1" dirty="0">
                <a:latin typeface="Gill Sans MT" panose="020B0502020104020203" pitchFamily="34" charset="77"/>
              </a:rPr>
            </a:br>
            <a:r>
              <a:rPr lang="en-US" sz="1200" i="1" dirty="0">
                <a:latin typeface="Gill Sans MT" panose="020B0502020104020203" pitchFamily="34" charset="77"/>
              </a:rPr>
              <a:t>When in doubt, reach out – first to your Regional Hub POC(s), who will work with you and be able to determine when it is ready for review by management entity.</a:t>
            </a:r>
          </a:p>
        </p:txBody>
      </p:sp>
      <p:sp>
        <p:nvSpPr>
          <p:cNvPr id="2" name="Content Placeholder 2">
            <a:extLst>
              <a:ext uri="{FF2B5EF4-FFF2-40B4-BE49-F238E27FC236}">
                <a16:creationId xmlns:a16="http://schemas.microsoft.com/office/drawing/2014/main" id="{65D06532-A884-3304-B992-91ED81CD2764}"/>
              </a:ext>
            </a:extLst>
          </p:cNvPr>
          <p:cNvSpPr txBox="1">
            <a:spLocks/>
          </p:cNvSpPr>
          <p:nvPr/>
        </p:nvSpPr>
        <p:spPr>
          <a:xfrm>
            <a:off x="6088418" y="2414355"/>
            <a:ext cx="1601260" cy="531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latin typeface="Gill Sans MT" panose="020B0502020104020203" pitchFamily="34" charset="77"/>
              </a:rPr>
              <a:t>USAID</a:t>
            </a:r>
            <a:br>
              <a:rPr lang="en-US" dirty="0">
                <a:latin typeface="Gill Sans MT" panose="020B0502020104020203" pitchFamily="34" charset="77"/>
              </a:rPr>
            </a:br>
            <a:r>
              <a:rPr lang="en-US" sz="1200" i="1" dirty="0">
                <a:latin typeface="Gill Sans MT" panose="020B0502020104020203" pitchFamily="34" charset="77"/>
                <a:hlinkClick r:id="rId4"/>
              </a:rPr>
              <a:t>usaid.gov/branding</a:t>
            </a:r>
            <a:r>
              <a:rPr lang="en-US" sz="1200" i="1" dirty="0">
                <a:latin typeface="Gill Sans MT" panose="020B0502020104020203" pitchFamily="34" charset="77"/>
              </a:rPr>
              <a:t> </a:t>
            </a:r>
            <a:br>
              <a:rPr lang="en-US" sz="1200" i="1" dirty="0">
                <a:latin typeface="Gill Sans MT" panose="020B0502020104020203" pitchFamily="34" charset="77"/>
              </a:rPr>
            </a:br>
            <a:endParaRPr lang="en-US" sz="1200" i="1" dirty="0">
              <a:latin typeface="Gill Sans MT" panose="020B0502020104020203" pitchFamily="34" charset="77"/>
              <a:hlinkClick r:id="rId5"/>
            </a:endParaRPr>
          </a:p>
        </p:txBody>
      </p:sp>
      <p:pic>
        <p:nvPicPr>
          <p:cNvPr id="6" name="Picture 5" descr="A logo with text and words&#10;&#10;Description automatically generated with medium confidence">
            <a:extLst>
              <a:ext uri="{FF2B5EF4-FFF2-40B4-BE49-F238E27FC236}">
                <a16:creationId xmlns:a16="http://schemas.microsoft.com/office/drawing/2014/main" id="{90CCB857-3519-9448-2FF9-25359022AEDB}"/>
              </a:ext>
            </a:extLst>
          </p:cNvPr>
          <p:cNvPicPr>
            <a:picLocks noChangeAspect="1"/>
          </p:cNvPicPr>
          <p:nvPr/>
        </p:nvPicPr>
        <p:blipFill rotWithShape="1">
          <a:blip r:embed="rId6"/>
          <a:srcRect t="15514" b="21239"/>
          <a:stretch/>
        </p:blipFill>
        <p:spPr>
          <a:xfrm>
            <a:off x="1095795" y="1890323"/>
            <a:ext cx="3834306" cy="1363430"/>
          </a:xfrm>
          <a:prstGeom prst="rect">
            <a:avLst/>
          </a:prstGeom>
        </p:spPr>
      </p:pic>
      <p:sp>
        <p:nvSpPr>
          <p:cNvPr id="7" name="Content Placeholder 2">
            <a:extLst>
              <a:ext uri="{FF2B5EF4-FFF2-40B4-BE49-F238E27FC236}">
                <a16:creationId xmlns:a16="http://schemas.microsoft.com/office/drawing/2014/main" id="{A5532B03-88CD-D0AD-D08F-F5D89C20115E}"/>
              </a:ext>
            </a:extLst>
          </p:cNvPr>
          <p:cNvSpPr txBox="1">
            <a:spLocks/>
          </p:cNvSpPr>
          <p:nvPr/>
        </p:nvSpPr>
        <p:spPr>
          <a:xfrm>
            <a:off x="1095795" y="3371527"/>
            <a:ext cx="4376015" cy="226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latin typeface="Gill Sans MT" panose="020B0502020104020203" pitchFamily="34" charset="77"/>
              </a:rPr>
              <a:t>USAID</a:t>
            </a:r>
            <a:r>
              <a:rPr lang="en-US" sz="1400" dirty="0">
                <a:latin typeface="Gill Sans MT" panose="020B0502020104020203" pitchFamily="34" charset="77"/>
              </a:rPr>
              <a:t>’s Branding Policy is mandated by the U.S. Government (see </a:t>
            </a:r>
            <a:r>
              <a:rPr lang="en-US" sz="1400" dirty="0">
                <a:latin typeface="Gill Sans MT" panose="020B0502020104020203" pitchFamily="34" charset="77"/>
                <a:hlinkClick r:id="rId7"/>
              </a:rPr>
              <a:t>usaid.gov/branding/gsm</a:t>
            </a:r>
            <a:r>
              <a:rPr lang="en-US" sz="1400" dirty="0">
                <a:latin typeface="Gill Sans MT" panose="020B0502020104020203" pitchFamily="34" charset="77"/>
              </a:rPr>
              <a:t>). </a:t>
            </a:r>
          </a:p>
          <a:p>
            <a:pPr marL="0" indent="0">
              <a:lnSpc>
                <a:spcPct val="100000"/>
              </a:lnSpc>
              <a:buNone/>
            </a:pPr>
            <a:r>
              <a:rPr lang="en-US" sz="1400" dirty="0">
                <a:latin typeface="Gill Sans MT" panose="020B0502020104020203" pitchFamily="34" charset="77"/>
              </a:rPr>
              <a:t>Since </a:t>
            </a:r>
            <a:r>
              <a:rPr lang="en-US" sz="1400" b="1" dirty="0">
                <a:latin typeface="Gill Sans MT" panose="020B0502020104020203" pitchFamily="34" charset="77"/>
              </a:rPr>
              <a:t>Feed the Future </a:t>
            </a:r>
            <a:r>
              <a:rPr lang="en-US" sz="1400" dirty="0">
                <a:latin typeface="Gill Sans MT" panose="020B0502020104020203" pitchFamily="34" charset="77"/>
              </a:rPr>
              <a:t>is an initiative funded by </a:t>
            </a:r>
            <a:r>
              <a:rPr lang="en-US" sz="1400" b="1" dirty="0">
                <a:latin typeface="Gill Sans MT" panose="020B0502020104020203" pitchFamily="34" charset="77"/>
              </a:rPr>
              <a:t>USAID</a:t>
            </a:r>
            <a:r>
              <a:rPr lang="en-US" sz="1400" dirty="0">
                <a:latin typeface="Gill Sans MT" panose="020B0502020104020203" pitchFamily="34" charset="77"/>
              </a:rPr>
              <a:t>, Feed the Future branding must follow USAID branding guidelines.</a:t>
            </a:r>
          </a:p>
          <a:p>
            <a:pPr marL="0" indent="0">
              <a:lnSpc>
                <a:spcPct val="100000"/>
              </a:lnSpc>
              <a:buNone/>
            </a:pPr>
            <a:r>
              <a:rPr lang="en-US" sz="1400" dirty="0">
                <a:latin typeface="Gill Sans MT" panose="020B0502020104020203" pitchFamily="34" charset="77"/>
              </a:rPr>
              <a:t>Thus, Feed the Future Innovation Lab for Horticulture – being part of the Feed the Future initiative, receives it’s funding from USAID, and must follow both USAID and Feed the Future branding guidelines.</a:t>
            </a:r>
          </a:p>
          <a:p>
            <a:pPr marL="0" indent="0">
              <a:lnSpc>
                <a:spcPct val="100000"/>
              </a:lnSpc>
              <a:buNone/>
            </a:pPr>
            <a:endParaRPr lang="en-US" sz="1400" dirty="0">
              <a:latin typeface="Gill Sans MT" panose="020B0502020104020203" pitchFamily="34" charset="77"/>
            </a:endParaRPr>
          </a:p>
        </p:txBody>
      </p:sp>
      <p:sp>
        <p:nvSpPr>
          <p:cNvPr id="10" name="TextBox 9">
            <a:extLst>
              <a:ext uri="{FF2B5EF4-FFF2-40B4-BE49-F238E27FC236}">
                <a16:creationId xmlns:a16="http://schemas.microsoft.com/office/drawing/2014/main" id="{C643ECBC-21E6-67BB-BDC6-B09D89E5924E}"/>
              </a:ext>
            </a:extLst>
          </p:cNvPr>
          <p:cNvSpPr txBox="1"/>
          <p:nvPr/>
        </p:nvSpPr>
        <p:spPr>
          <a:xfrm>
            <a:off x="6088418" y="1600421"/>
            <a:ext cx="4819540" cy="646331"/>
          </a:xfrm>
          <a:prstGeom prst="rect">
            <a:avLst/>
          </a:prstGeom>
          <a:noFill/>
        </p:spPr>
        <p:txBody>
          <a:bodyPr wrap="square">
            <a:spAutoFit/>
          </a:bodyPr>
          <a:lstStyle/>
          <a:p>
            <a:pPr marL="0" indent="0">
              <a:lnSpc>
                <a:spcPct val="100000"/>
              </a:lnSpc>
              <a:buNone/>
            </a:pPr>
            <a:r>
              <a:rPr lang="en-US" sz="1800" dirty="0">
                <a:latin typeface="Gill Sans MT" panose="020B0502020104020203" pitchFamily="34" charset="77"/>
              </a:rPr>
              <a:t>Click on the following links to learn more about the branding guidelines we must all follow:</a:t>
            </a:r>
          </a:p>
        </p:txBody>
      </p:sp>
    </p:spTree>
    <p:extLst>
      <p:ext uri="{BB962C8B-B14F-4D97-AF65-F5344CB8AC3E}">
        <p14:creationId xmlns:p14="http://schemas.microsoft.com/office/powerpoint/2010/main" val="189668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7da23b23bd_1_57"/>
          <p:cNvSpPr txBox="1">
            <a:spLocks noGrp="1"/>
          </p:cNvSpPr>
          <p:nvPr>
            <p:ph type="title"/>
          </p:nvPr>
        </p:nvSpPr>
        <p:spPr>
          <a:xfrm>
            <a:off x="854250" y="796076"/>
            <a:ext cx="10363200" cy="54869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sz="4000" dirty="0"/>
              <a:t>Properly Logo-Branding Your Project</a:t>
            </a:r>
            <a:endParaRPr sz="4000" dirty="0"/>
          </a:p>
        </p:txBody>
      </p:sp>
      <p:sp>
        <p:nvSpPr>
          <p:cNvPr id="198" name="Google Shape;198;g27da23b23bd_1_57"/>
          <p:cNvSpPr txBox="1">
            <a:spLocks noGrp="1"/>
          </p:cNvSpPr>
          <p:nvPr>
            <p:ph type="body" idx="1"/>
          </p:nvPr>
        </p:nvSpPr>
        <p:spPr>
          <a:xfrm>
            <a:off x="854250" y="1640548"/>
            <a:ext cx="10562304" cy="4421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1800" b="1" dirty="0">
                <a:solidFill>
                  <a:srgbClr val="237C9A"/>
                </a:solidFill>
                <a:latin typeface="Gill Sans MT" panose="020B0502020104020203" pitchFamily="34" charset="77"/>
              </a:rPr>
              <a:t>Branding follows funding</a:t>
            </a:r>
            <a:r>
              <a:rPr lang="en-US" sz="1800" dirty="0">
                <a:solidFill>
                  <a:srgbClr val="237C9A"/>
                </a:solidFill>
                <a:latin typeface="Gill Sans MT" panose="020B0502020104020203" pitchFamily="34" charset="77"/>
              </a:rPr>
              <a:t> </a:t>
            </a:r>
          </a:p>
          <a:p>
            <a:pPr marL="0" marR="0" lvl="0" indent="0" algn="l" rtl="0">
              <a:lnSpc>
                <a:spcPct val="100000"/>
              </a:lnSpc>
              <a:spcBef>
                <a:spcPts val="0"/>
              </a:spcBef>
              <a:spcAft>
                <a:spcPts val="0"/>
              </a:spcAft>
              <a:buClr>
                <a:schemeClr val="accent2"/>
              </a:buClr>
              <a:buSzPts val="2000"/>
              <a:buFont typeface="Arial"/>
              <a:buNone/>
            </a:pPr>
            <a:endParaRPr sz="1800" dirty="0">
              <a:latin typeface="Gill Sans MT" panose="020B0502020104020203" pitchFamily="34" charset="77"/>
            </a:endParaRPr>
          </a:p>
          <a:p>
            <a:pPr marL="0" marR="0" lvl="0" indent="0" algn="l" rtl="0">
              <a:lnSpc>
                <a:spcPct val="100000"/>
              </a:lnSpc>
              <a:spcBef>
                <a:spcPts val="0"/>
              </a:spcBef>
              <a:spcAft>
                <a:spcPts val="0"/>
              </a:spcAft>
              <a:buClr>
                <a:schemeClr val="accent2"/>
              </a:buClr>
              <a:buSzPts val="2000"/>
              <a:buFont typeface="Arial"/>
              <a:buNone/>
            </a:pPr>
            <a:r>
              <a:rPr lang="en-US" sz="1800" dirty="0">
                <a:latin typeface="Gill Sans MT" panose="020B0502020104020203" pitchFamily="34" charset="77"/>
              </a:rPr>
              <a:t>Feed the Future Innovation Lab for Horticulture, also known as the Horticulture Innovation Lab, is considered an ‘Assistant Instrument’ by its funder, USAID, and therefore must follow specific brand guidelines of both USAID and the U.S. Government’s Feed the Future global hunger and food security initiative.</a:t>
            </a:r>
          </a:p>
          <a:p>
            <a:pPr marL="0" marR="0" lvl="0" indent="0" algn="l" rtl="0">
              <a:lnSpc>
                <a:spcPct val="100000"/>
              </a:lnSpc>
              <a:spcBef>
                <a:spcPts val="0"/>
              </a:spcBef>
              <a:spcAft>
                <a:spcPts val="0"/>
              </a:spcAft>
              <a:buClr>
                <a:schemeClr val="accent2"/>
              </a:buClr>
              <a:buSzPts val="2000"/>
              <a:buFont typeface="Arial"/>
              <a:buNone/>
            </a:pPr>
            <a:endParaRPr lang="en-US" sz="1800" dirty="0">
              <a:latin typeface="Gill Sans MT" panose="020B0502020104020203" pitchFamily="34" charset="77"/>
            </a:endParaRPr>
          </a:p>
          <a:p>
            <a:pPr marL="0" marR="0" lvl="0" indent="0" algn="l" rtl="0">
              <a:lnSpc>
                <a:spcPct val="100000"/>
              </a:lnSpc>
              <a:spcBef>
                <a:spcPts val="0"/>
              </a:spcBef>
              <a:spcAft>
                <a:spcPts val="0"/>
              </a:spcAft>
              <a:buClr>
                <a:schemeClr val="accent2"/>
              </a:buClr>
              <a:buSzPts val="2000"/>
              <a:buFont typeface="Arial"/>
              <a:buNone/>
            </a:pPr>
            <a:r>
              <a:rPr lang="en-US" sz="1800" dirty="0">
                <a:latin typeface="Gill Sans MT" panose="020B0502020104020203" pitchFamily="34" charset="77"/>
              </a:rPr>
              <a:t>With the research projects being funded by Horticulture Innovation Lab, and regionally guided by Regional Hubs, m</a:t>
            </a:r>
            <a:r>
              <a:rPr lang="en-US" sz="1800" dirty="0">
                <a:latin typeface="Gill Sans MT" panose="020B0502020104020203" pitchFamily="34" charset="77"/>
                <a:sym typeface="Gill Sans"/>
              </a:rPr>
              <a:t>ost of the communication materials PIs/projects will use, will require following these guidelines, with brand logo identities to display i</a:t>
            </a:r>
            <a:r>
              <a:rPr lang="en-US" sz="1800" dirty="0">
                <a:latin typeface="Gill Sans MT" panose="020B0502020104020203" pitchFamily="34" charset="77"/>
              </a:rPr>
              <a:t>n this manner</a:t>
            </a:r>
            <a:r>
              <a:rPr lang="en-US" sz="1800" dirty="0">
                <a:latin typeface="Gill Sans MT" panose="020B0502020104020203" pitchFamily="34" charset="77"/>
                <a:sym typeface="Gill Sans"/>
              </a:rPr>
              <a:t>:</a:t>
            </a:r>
            <a:endParaRPr lang="en-US" sz="1800" dirty="0">
              <a:latin typeface="Gill Sans MT" panose="020B0502020104020203" pitchFamily="34" charset="77"/>
            </a:endParaRPr>
          </a:p>
          <a:p>
            <a:pPr marL="0" marR="0" lvl="0" indent="0" algn="l" rtl="0">
              <a:lnSpc>
                <a:spcPct val="100000"/>
              </a:lnSpc>
              <a:spcBef>
                <a:spcPts val="0"/>
              </a:spcBef>
              <a:spcAft>
                <a:spcPts val="0"/>
              </a:spcAft>
              <a:buClr>
                <a:schemeClr val="accent2"/>
              </a:buClr>
              <a:buSzPts val="2000"/>
              <a:buFont typeface="Arial"/>
              <a:buNone/>
            </a:pPr>
            <a:endParaRPr lang="en-US" sz="1800" dirty="0">
              <a:latin typeface="Gill Sans MT" panose="020B0502020104020203" pitchFamily="34" charset="77"/>
            </a:endParaRPr>
          </a:p>
          <a:p>
            <a:pPr marL="800100" lvl="1" indent="-342900">
              <a:spcBef>
                <a:spcPts val="0"/>
              </a:spcBef>
              <a:buFont typeface="+mj-lt"/>
              <a:buAutoNum type="arabicPeriod"/>
            </a:pPr>
            <a:r>
              <a:rPr lang="en-US" sz="1800" dirty="0">
                <a:latin typeface="Gill Sans MT" panose="020B0502020104020203" pitchFamily="34" charset="77"/>
              </a:rPr>
              <a:t>Feed the Future (top left – or top center in certain instances)</a:t>
            </a:r>
          </a:p>
          <a:p>
            <a:pPr marL="800100" lvl="1" indent="-342900">
              <a:spcBef>
                <a:spcPts val="0"/>
              </a:spcBef>
              <a:buFont typeface="+mj-lt"/>
              <a:buAutoNum type="arabicPeriod"/>
            </a:pPr>
            <a:r>
              <a:rPr lang="en-US" sz="1800" dirty="0">
                <a:latin typeface="Gill Sans MT" panose="020B0502020104020203" pitchFamily="34" charset="77"/>
              </a:rPr>
              <a:t>Horticulture Innovation Lab logo – bottom left </a:t>
            </a:r>
            <a:br>
              <a:rPr lang="en-US" sz="1800" dirty="0">
                <a:latin typeface="Gill Sans MT" panose="020B0502020104020203" pitchFamily="34" charset="77"/>
              </a:rPr>
            </a:br>
            <a:r>
              <a:rPr lang="en-US" sz="1800" dirty="0">
                <a:latin typeface="Gill Sans MT" panose="020B0502020104020203" pitchFamily="34" charset="77"/>
              </a:rPr>
              <a:t>(note: this </a:t>
            </a:r>
            <a:r>
              <a:rPr lang="en-US" sz="1800" dirty="0">
                <a:latin typeface="Gill Sans MT" panose="020B0502020104020203" pitchFamily="34" charset="77"/>
                <a:ea typeface="Gill Sans"/>
                <a:cs typeface="Gill Sans"/>
                <a:sym typeface="Gill Sans"/>
              </a:rPr>
              <a:t>official USAID-approved 3-logo block incorporates the USAID logo)</a:t>
            </a:r>
            <a:endParaRPr lang="en-US" sz="1800" dirty="0">
              <a:latin typeface="Gill Sans MT" panose="020B0502020104020203" pitchFamily="34" charset="77"/>
            </a:endParaRPr>
          </a:p>
          <a:p>
            <a:pPr marL="800100" lvl="1" indent="-342900">
              <a:spcBef>
                <a:spcPts val="0"/>
              </a:spcBef>
              <a:buFont typeface="+mj-lt"/>
              <a:buAutoNum type="arabicPeriod"/>
            </a:pPr>
            <a:r>
              <a:rPr lang="en-US" sz="1800" dirty="0">
                <a:latin typeface="Gill Sans MT" panose="020B0502020104020203" pitchFamily="34" charset="77"/>
              </a:rPr>
              <a:t>Regional Hub institutional logo – following Horticulture Innovation Lab logo</a:t>
            </a:r>
          </a:p>
          <a:p>
            <a:pPr marL="800100" lvl="1" indent="-342900">
              <a:spcBef>
                <a:spcPts val="0"/>
              </a:spcBef>
              <a:buFont typeface="+mj-lt"/>
              <a:buAutoNum type="arabicPeriod"/>
            </a:pPr>
            <a:r>
              <a:rPr lang="en-US" sz="1800" dirty="0">
                <a:latin typeface="Gill Sans MT" panose="020B0502020104020203" pitchFamily="34" charset="77"/>
              </a:rPr>
              <a:t>PI/research project institution/university logo – following Regional Hub logo</a:t>
            </a:r>
          </a:p>
          <a:p>
            <a:pPr marL="800100" lvl="1" indent="-342900">
              <a:spcBef>
                <a:spcPts val="0"/>
              </a:spcBef>
              <a:buFont typeface="+mj-lt"/>
              <a:buAutoNum type="arabicPeriod"/>
            </a:pPr>
            <a:r>
              <a:rPr lang="en-US" sz="1800" dirty="0">
                <a:latin typeface="Gill Sans MT" panose="020B0502020104020203" pitchFamily="34" charset="77"/>
              </a:rPr>
              <a:t>Project partners’ logos – following PI/research project institution/university logo</a:t>
            </a:r>
          </a:p>
          <a:p>
            <a:pPr marL="800100" lvl="1" indent="-342900">
              <a:spcBef>
                <a:spcPts val="0"/>
              </a:spcBef>
              <a:buFont typeface="+mj-lt"/>
              <a:buAutoNum type="arabicPeriod"/>
            </a:pPr>
            <a:endParaRPr lang="en-US" sz="1800" dirty="0">
              <a:latin typeface="Gill Sans MT" panose="020B0502020104020203" pitchFamily="34" charset="77"/>
            </a:endParaRPr>
          </a:p>
        </p:txBody>
      </p:sp>
      <p:sp>
        <p:nvSpPr>
          <p:cNvPr id="199" name="Google Shape;199;g27da23b23bd_1_57"/>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15" name="Rectangle 14">
            <a:extLst>
              <a:ext uri="{FF2B5EF4-FFF2-40B4-BE49-F238E27FC236}">
                <a16:creationId xmlns:a16="http://schemas.microsoft.com/office/drawing/2014/main" id="{8AC4AA75-B081-3C0E-24DC-BB627FDB985E}"/>
              </a:ext>
            </a:extLst>
          </p:cNvPr>
          <p:cNvSpPr/>
          <p:nvPr/>
        </p:nvSpPr>
        <p:spPr>
          <a:xfrm>
            <a:off x="403708" y="1144691"/>
            <a:ext cx="3553905" cy="47520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F51B80-9B12-AA3F-BA68-A55F07578269}"/>
              </a:ext>
            </a:extLst>
          </p:cNvPr>
          <p:cNvSpPr/>
          <p:nvPr/>
        </p:nvSpPr>
        <p:spPr>
          <a:xfrm>
            <a:off x="10062549" y="1940317"/>
            <a:ext cx="1710351" cy="1553357"/>
          </a:xfrm>
          <a:prstGeom prst="rect">
            <a:avLst/>
          </a:prstGeom>
          <a:solidFill>
            <a:srgbClr val="E5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D424A4-0508-5C31-1419-14A9D67BA156}"/>
              </a:ext>
            </a:extLst>
          </p:cNvPr>
          <p:cNvSpPr/>
          <p:nvPr/>
        </p:nvSpPr>
        <p:spPr>
          <a:xfrm>
            <a:off x="4841553" y="628212"/>
            <a:ext cx="3386726" cy="434788"/>
          </a:xfrm>
          <a:prstGeom prst="rect">
            <a:avLst/>
          </a:prstGeom>
          <a:solidFill>
            <a:srgbClr val="E5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57AFD5-1AEC-7B04-838B-F871B6A2FD49}"/>
              </a:ext>
            </a:extLst>
          </p:cNvPr>
          <p:cNvSpPr/>
          <p:nvPr/>
        </p:nvSpPr>
        <p:spPr>
          <a:xfrm>
            <a:off x="8027988" y="5443863"/>
            <a:ext cx="2730499" cy="725183"/>
          </a:xfrm>
          <a:prstGeom prst="rect">
            <a:avLst/>
          </a:prstGeom>
          <a:solidFill>
            <a:srgbClr val="E5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A9E5F3-CEF3-862F-597A-624EE3A57AAC}"/>
              </a:ext>
            </a:extLst>
          </p:cNvPr>
          <p:cNvSpPr/>
          <p:nvPr/>
        </p:nvSpPr>
        <p:spPr>
          <a:xfrm>
            <a:off x="4239760" y="5458693"/>
            <a:ext cx="3430632" cy="725183"/>
          </a:xfrm>
          <a:prstGeom prst="rect">
            <a:avLst/>
          </a:prstGeom>
          <a:solidFill>
            <a:srgbClr val="E5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B78B16-1186-C3F9-A0E4-1F6C825A0A95}"/>
              </a:ext>
            </a:extLst>
          </p:cNvPr>
          <p:cNvSpPr/>
          <p:nvPr/>
        </p:nvSpPr>
        <p:spPr>
          <a:xfrm>
            <a:off x="4154062" y="1403138"/>
            <a:ext cx="5720671" cy="3283736"/>
          </a:xfrm>
          <a:prstGeom prst="rect">
            <a:avLst/>
          </a:prstGeom>
          <a:solidFill>
            <a:srgbClr val="E5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ard with text and logos&#10;&#10;Description automatically generated">
            <a:extLst>
              <a:ext uri="{FF2B5EF4-FFF2-40B4-BE49-F238E27FC236}">
                <a16:creationId xmlns:a16="http://schemas.microsoft.com/office/drawing/2014/main" id="{6F956EF4-3382-9A4C-69C0-599FB5A78025}"/>
              </a:ext>
            </a:extLst>
          </p:cNvPr>
          <p:cNvPicPr>
            <a:picLocks noChangeAspect="1"/>
          </p:cNvPicPr>
          <p:nvPr/>
        </p:nvPicPr>
        <p:blipFill>
          <a:blip r:embed="rId3"/>
          <a:stretch>
            <a:fillRect/>
          </a:stretch>
        </p:blipFill>
        <p:spPr>
          <a:xfrm>
            <a:off x="4227575" y="1470070"/>
            <a:ext cx="5573647" cy="3136146"/>
          </a:xfrm>
          <a:prstGeom prst="rect">
            <a:avLst/>
          </a:prstGeom>
        </p:spPr>
      </p:pic>
      <p:sp>
        <p:nvSpPr>
          <p:cNvPr id="233" name="Google Shape;233;g27da23b23bd_1_89"/>
          <p:cNvSpPr txBox="1">
            <a:spLocks noGrp="1"/>
          </p:cNvSpPr>
          <p:nvPr>
            <p:ph type="title"/>
          </p:nvPr>
        </p:nvSpPr>
        <p:spPr>
          <a:xfrm>
            <a:off x="504824" y="492213"/>
            <a:ext cx="3209888" cy="52917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The Fundamentals </a:t>
            </a:r>
            <a:endParaRPr sz="3200" u="none" strike="noStrike" cap="none" dirty="0">
              <a:solidFill>
                <a:schemeClr val="dk2"/>
              </a:solidFill>
            </a:endParaRPr>
          </a:p>
        </p:txBody>
      </p:sp>
      <p:sp>
        <p:nvSpPr>
          <p:cNvPr id="234" name="Google Shape;234;g27da23b23bd_1_89"/>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16</a:t>
            </a:fld>
            <a:endParaRPr dirty="0"/>
          </a:p>
        </p:txBody>
      </p:sp>
      <p:sp>
        <p:nvSpPr>
          <p:cNvPr id="236" name="Google Shape;236;g27da23b23bd_1_89"/>
          <p:cNvSpPr txBox="1"/>
          <p:nvPr/>
        </p:nvSpPr>
        <p:spPr>
          <a:xfrm>
            <a:off x="10160804" y="1617927"/>
            <a:ext cx="1512084"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dk1"/>
                </a:solidFill>
                <a:latin typeface="Gill Sans"/>
                <a:ea typeface="Gill Sans"/>
                <a:cs typeface="Gill Sans"/>
                <a:sym typeface="Gill Sans"/>
              </a:rPr>
              <a:t>Note: </a:t>
            </a:r>
            <a:br>
              <a:rPr lang="en-US" sz="1200" dirty="0">
                <a:solidFill>
                  <a:schemeClr val="dk1"/>
                </a:solidFill>
                <a:latin typeface="Gill Sans"/>
                <a:ea typeface="Gill Sans"/>
                <a:cs typeface="Gill Sans"/>
                <a:sym typeface="Gill Sans"/>
              </a:rPr>
            </a:br>
            <a:endParaRPr lang="en-US" sz="1200" b="1" dirty="0">
              <a:solidFill>
                <a:schemeClr val="dk1"/>
              </a:solidFill>
              <a:latin typeface="Gill Sans"/>
              <a:ea typeface="Gill Sans"/>
              <a:cs typeface="Gill Sans"/>
              <a:sym typeface="Gill Sans"/>
            </a:endParaRPr>
          </a:p>
          <a:p>
            <a:pPr marL="0" lvl="0" indent="0" algn="l" rtl="0">
              <a:spcBef>
                <a:spcPts val="0"/>
              </a:spcBef>
              <a:spcAft>
                <a:spcPts val="0"/>
              </a:spcAft>
              <a:buNone/>
            </a:pPr>
            <a:r>
              <a:rPr lang="en-US" sz="1200" b="1" dirty="0">
                <a:solidFill>
                  <a:schemeClr val="dk1"/>
                </a:solidFill>
                <a:latin typeface="Gill Sans"/>
                <a:ea typeface="Gill Sans"/>
                <a:cs typeface="Gill Sans"/>
                <a:sym typeface="Gill Sans"/>
              </a:rPr>
              <a:t>Do not </a:t>
            </a:r>
            <a:r>
              <a:rPr lang="en-US" sz="1200" dirty="0">
                <a:solidFill>
                  <a:schemeClr val="dk1"/>
                </a:solidFill>
                <a:latin typeface="Gill Sans"/>
                <a:ea typeface="Gill Sans"/>
                <a:cs typeface="Gill Sans"/>
                <a:sym typeface="Gill Sans"/>
              </a:rPr>
              <a:t>create or use your own logo, unless it has been previously approved by Feed the Future Innovation Lab for Horticulture. </a:t>
            </a:r>
          </a:p>
        </p:txBody>
      </p:sp>
      <p:sp>
        <p:nvSpPr>
          <p:cNvPr id="238" name="Google Shape;238;g27da23b23bd_1_89"/>
          <p:cNvSpPr txBox="1"/>
          <p:nvPr/>
        </p:nvSpPr>
        <p:spPr>
          <a:xfrm>
            <a:off x="8042276" y="5472981"/>
            <a:ext cx="292516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latin typeface="Gill Sans"/>
                <a:ea typeface="Gill Sans"/>
                <a:cs typeface="Gill Sans"/>
                <a:sym typeface="Gill Sans"/>
              </a:rPr>
              <a:t>Additional partner logos </a:t>
            </a:r>
            <a:r>
              <a:rPr lang="en-US" sz="1200" dirty="0">
                <a:solidFill>
                  <a:schemeClr val="dk1"/>
                </a:solidFill>
                <a:latin typeface="Gill Sans"/>
                <a:ea typeface="Gill Sans"/>
                <a:cs typeface="Gill Sans"/>
                <a:sym typeface="Gill Sans"/>
              </a:rPr>
              <a:t>order of contributors reading from left to right</a:t>
            </a:r>
            <a:endParaRPr dirty="0"/>
          </a:p>
        </p:txBody>
      </p:sp>
      <p:sp>
        <p:nvSpPr>
          <p:cNvPr id="239" name="Google Shape;239;g27da23b23bd_1_89"/>
          <p:cNvSpPr txBox="1"/>
          <p:nvPr/>
        </p:nvSpPr>
        <p:spPr>
          <a:xfrm>
            <a:off x="4272445" y="5459531"/>
            <a:ext cx="3430632"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latin typeface="Gill Sans"/>
                <a:cs typeface="Gill Sans"/>
                <a:sym typeface="Gill Sans"/>
              </a:rPr>
              <a:t>Horticulture Innovation Lab 3-logo block </a:t>
            </a:r>
            <a:r>
              <a:rPr lang="en-US" sz="1200" dirty="0">
                <a:solidFill>
                  <a:schemeClr val="dk1"/>
                </a:solidFill>
                <a:latin typeface="Gill Sans"/>
                <a:ea typeface="Gill Sans"/>
                <a:cs typeface="Gill Sans"/>
                <a:sym typeface="Gill Sans"/>
              </a:rPr>
              <a:t>in the lower left corner</a:t>
            </a:r>
            <a:r>
              <a:rPr lang="en-US" sz="1200" b="1" dirty="0">
                <a:solidFill>
                  <a:schemeClr val="dk1"/>
                </a:solidFill>
                <a:latin typeface="Gill Sans"/>
                <a:ea typeface="Gill Sans"/>
                <a:cs typeface="Gill Sans"/>
                <a:sym typeface="Gill Sans"/>
              </a:rPr>
              <a:t> </a:t>
            </a:r>
            <a:r>
              <a:rPr lang="en-US" sz="1200" dirty="0">
                <a:solidFill>
                  <a:schemeClr val="dk1"/>
                </a:solidFill>
                <a:latin typeface="Gill Sans"/>
                <a:cs typeface="Gill Sans"/>
                <a:sym typeface="Gill Sans"/>
              </a:rPr>
              <a:t>– officially approved by USAID for use</a:t>
            </a:r>
            <a:endParaRPr dirty="0"/>
          </a:p>
        </p:txBody>
      </p:sp>
      <p:sp>
        <p:nvSpPr>
          <p:cNvPr id="240" name="Google Shape;240;g27da23b23bd_1_89"/>
          <p:cNvSpPr txBox="1"/>
          <p:nvPr/>
        </p:nvSpPr>
        <p:spPr>
          <a:xfrm>
            <a:off x="4892353" y="659835"/>
            <a:ext cx="3327587"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latin typeface="Gill Sans"/>
                <a:ea typeface="Gill Sans"/>
                <a:cs typeface="Gill Sans"/>
                <a:sym typeface="Gill Sans"/>
              </a:rPr>
              <a:t>Feed the Future logo </a:t>
            </a:r>
            <a:r>
              <a:rPr lang="en-US" sz="1200" dirty="0">
                <a:solidFill>
                  <a:schemeClr val="dk1"/>
                </a:solidFill>
                <a:latin typeface="Gill Sans"/>
                <a:ea typeface="Gill Sans"/>
                <a:cs typeface="Gill Sans"/>
                <a:sym typeface="Gill Sans"/>
              </a:rPr>
              <a:t>in the upper left corner</a:t>
            </a:r>
            <a:endParaRPr dirty="0"/>
          </a:p>
        </p:txBody>
      </p:sp>
      <p:sp>
        <p:nvSpPr>
          <p:cNvPr id="242" name="Google Shape;242;g27da23b23bd_1_89"/>
          <p:cNvSpPr txBox="1"/>
          <p:nvPr/>
        </p:nvSpPr>
        <p:spPr>
          <a:xfrm>
            <a:off x="626308" y="1345591"/>
            <a:ext cx="3088404" cy="42780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accent2"/>
                </a:solidFill>
                <a:latin typeface="Gill Sans"/>
                <a:ea typeface="Gill Sans"/>
                <a:cs typeface="Gill Sans"/>
                <a:sym typeface="Gill Sans"/>
              </a:rPr>
              <a:t>Follow the templates on the Brand &amp; Communications webpage (</a:t>
            </a:r>
            <a:r>
              <a:rPr lang="en-US" i="1" dirty="0">
                <a:solidFill>
                  <a:schemeClr val="accent2"/>
                </a:solidFill>
                <a:latin typeface="Gill Sans"/>
                <a:ea typeface="Gill Sans"/>
                <a:cs typeface="Gill Sans"/>
                <a:sym typeface="Gill Sans"/>
                <a:hlinkClick r:id="rId4"/>
              </a:rPr>
              <a:t>horticulture.ucdavis.edu/branding-communications</a:t>
            </a:r>
            <a:r>
              <a:rPr lang="en-US" dirty="0">
                <a:solidFill>
                  <a:schemeClr val="accent2"/>
                </a:solidFill>
                <a:latin typeface="Gill Sans"/>
                <a:ea typeface="Gill Sans"/>
                <a:cs typeface="Gill Sans"/>
                <a:sym typeface="Gill Sans"/>
              </a:rPr>
              <a:t>), and insert additional logos where necessary. </a:t>
            </a:r>
            <a:endParaRPr dirty="0">
              <a:solidFill>
                <a:schemeClr val="accent2"/>
              </a:solidFill>
              <a:latin typeface="Gill Sans"/>
              <a:ea typeface="Gill Sans"/>
              <a:cs typeface="Gill Sans"/>
              <a:sym typeface="Gill Sans"/>
            </a:endParaRPr>
          </a:p>
          <a:p>
            <a:pPr marL="0" lvl="0" indent="0" algn="l" rtl="0">
              <a:spcBef>
                <a:spcPts val="0"/>
              </a:spcBef>
              <a:spcAft>
                <a:spcPts val="0"/>
              </a:spcAft>
              <a:buNone/>
            </a:pPr>
            <a:endParaRPr dirty="0">
              <a:solidFill>
                <a:schemeClr val="accent2"/>
              </a:solidFill>
              <a:latin typeface="Gill Sans"/>
              <a:ea typeface="Gill Sans"/>
              <a:cs typeface="Gill Sans"/>
              <a:sym typeface="Gill Sans"/>
            </a:endParaRPr>
          </a:p>
          <a:p>
            <a:pPr marL="0" lvl="0" indent="0" algn="l" rtl="0">
              <a:spcBef>
                <a:spcPts val="0"/>
              </a:spcBef>
              <a:spcAft>
                <a:spcPts val="0"/>
              </a:spcAft>
              <a:buNone/>
            </a:pPr>
            <a:r>
              <a:rPr lang="en-US" dirty="0">
                <a:solidFill>
                  <a:schemeClr val="accent2"/>
                </a:solidFill>
                <a:latin typeface="Gill Sans"/>
                <a:ea typeface="Gill Sans"/>
                <a:cs typeface="Gill Sans"/>
                <a:sym typeface="Gill Sans"/>
              </a:rPr>
              <a:t>The Feed the Future logo will be the most prominent logo on any document or communications material. If you need to create your own document, please follow all the guidelines for the Feed the Future on pages 15-17.</a:t>
            </a:r>
            <a:endParaRPr dirty="0">
              <a:solidFill>
                <a:schemeClr val="accent2"/>
              </a:solidFill>
              <a:latin typeface="Gill Sans"/>
              <a:ea typeface="Gill Sans"/>
              <a:cs typeface="Gill Sans"/>
              <a:sym typeface="Gill Sans"/>
            </a:endParaRPr>
          </a:p>
          <a:p>
            <a:pPr marL="0" lvl="0" indent="0" algn="l" rtl="0">
              <a:spcBef>
                <a:spcPts val="0"/>
              </a:spcBef>
              <a:spcAft>
                <a:spcPts val="0"/>
              </a:spcAft>
              <a:buNone/>
            </a:pPr>
            <a:endParaRPr dirty="0">
              <a:solidFill>
                <a:schemeClr val="accent2"/>
              </a:solidFill>
              <a:latin typeface="Gill Sans"/>
              <a:ea typeface="Gill Sans"/>
              <a:cs typeface="Gill Sans"/>
              <a:sym typeface="Gill Sans"/>
            </a:endParaRPr>
          </a:p>
          <a:p>
            <a:pPr marL="0" lvl="0" indent="0" algn="l" rtl="0">
              <a:spcBef>
                <a:spcPts val="0"/>
              </a:spcBef>
              <a:spcAft>
                <a:spcPts val="0"/>
              </a:spcAft>
              <a:buNone/>
            </a:pPr>
            <a:r>
              <a:rPr lang="en-US" dirty="0">
                <a:solidFill>
                  <a:schemeClr val="accent2"/>
                </a:solidFill>
                <a:latin typeface="Gill Sans"/>
                <a:ea typeface="Gill Sans"/>
                <a:cs typeface="Gill Sans"/>
                <a:sym typeface="Gill Sans"/>
              </a:rPr>
              <a:t>The USAID logo must be at least the same size and prominence as other partner logos. </a:t>
            </a:r>
          </a:p>
          <a:p>
            <a:pPr marL="0" lvl="0" indent="0" algn="l" rtl="0">
              <a:spcBef>
                <a:spcPts val="0"/>
              </a:spcBef>
              <a:spcAft>
                <a:spcPts val="0"/>
              </a:spcAft>
              <a:buNone/>
            </a:pPr>
            <a:endParaRPr dirty="0">
              <a:solidFill>
                <a:schemeClr val="accent2"/>
              </a:solidFill>
              <a:latin typeface="Gill Sans"/>
              <a:ea typeface="Gill Sans"/>
              <a:cs typeface="Gill Sans"/>
              <a:sym typeface="Gill Sans"/>
            </a:endParaRPr>
          </a:p>
          <a:p>
            <a:pPr marL="0" lvl="0" indent="0" algn="l" rtl="0">
              <a:spcBef>
                <a:spcPts val="0"/>
              </a:spcBef>
              <a:spcAft>
                <a:spcPts val="0"/>
              </a:spcAft>
              <a:buNone/>
            </a:pPr>
            <a:r>
              <a:rPr lang="en-US" dirty="0">
                <a:solidFill>
                  <a:schemeClr val="accent2"/>
                </a:solidFill>
                <a:latin typeface="Gill Sans"/>
                <a:ea typeface="Gill Sans"/>
                <a:cs typeface="Gill Sans"/>
                <a:sym typeface="Gill Sans"/>
              </a:rPr>
              <a:t>The Feed the Future logo can be larger than the USAID logo.</a:t>
            </a:r>
          </a:p>
        </p:txBody>
      </p:sp>
      <p:sp>
        <p:nvSpPr>
          <p:cNvPr id="243" name="Google Shape;243;g27da23b23bd_1_89"/>
          <p:cNvSpPr/>
          <p:nvPr/>
        </p:nvSpPr>
        <p:spPr>
          <a:xfrm rot="7036653">
            <a:off x="4377129" y="1000627"/>
            <a:ext cx="392100" cy="332100"/>
          </a:xfrm>
          <a:prstGeom prst="rightArrow">
            <a:avLst>
              <a:gd name="adj1" fmla="val 50000"/>
              <a:gd name="adj2" fmla="val 50000"/>
            </a:avLst>
          </a:prstGeom>
          <a:solidFill>
            <a:srgbClr val="FF0000"/>
          </a:solidFill>
          <a:ln w="25400" cap="flat" cmpd="sng">
            <a:solidFill>
              <a:srgbClr val="8D3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 name="Right Bracket 3">
            <a:extLst>
              <a:ext uri="{FF2B5EF4-FFF2-40B4-BE49-F238E27FC236}">
                <a16:creationId xmlns:a16="http://schemas.microsoft.com/office/drawing/2014/main" id="{53F9358F-D0D3-A384-2C83-7FF65F7D3C83}"/>
              </a:ext>
            </a:extLst>
          </p:cNvPr>
          <p:cNvSpPr/>
          <p:nvPr/>
        </p:nvSpPr>
        <p:spPr>
          <a:xfrm rot="5400000">
            <a:off x="5595142" y="3571472"/>
            <a:ext cx="138443" cy="2520994"/>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ill Sans MT" panose="020B0502020104020203" pitchFamily="34" charset="77"/>
            </a:endParaRPr>
          </a:p>
        </p:txBody>
      </p:sp>
      <p:sp>
        <p:nvSpPr>
          <p:cNvPr id="5" name="Right Bracket 4">
            <a:extLst>
              <a:ext uri="{FF2B5EF4-FFF2-40B4-BE49-F238E27FC236}">
                <a16:creationId xmlns:a16="http://schemas.microsoft.com/office/drawing/2014/main" id="{2B4FAB58-2A5E-5FE6-4BD6-635E3F3E8B35}"/>
              </a:ext>
            </a:extLst>
          </p:cNvPr>
          <p:cNvSpPr/>
          <p:nvPr/>
        </p:nvSpPr>
        <p:spPr>
          <a:xfrm rot="5400000">
            <a:off x="8350093" y="3571472"/>
            <a:ext cx="138443" cy="2520994"/>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ill Sans MT" panose="020B0502020104020203" pitchFamily="34" charset="77"/>
            </a:endParaRPr>
          </a:p>
        </p:txBody>
      </p:sp>
      <p:sp>
        <p:nvSpPr>
          <p:cNvPr id="6" name="Google Shape;243;g27da23b23bd_1_89">
            <a:extLst>
              <a:ext uri="{FF2B5EF4-FFF2-40B4-BE49-F238E27FC236}">
                <a16:creationId xmlns:a16="http://schemas.microsoft.com/office/drawing/2014/main" id="{2938CC94-078F-04E9-0F24-BDAD2E3B8626}"/>
              </a:ext>
            </a:extLst>
          </p:cNvPr>
          <p:cNvSpPr/>
          <p:nvPr/>
        </p:nvSpPr>
        <p:spPr>
          <a:xfrm rot="14955975">
            <a:off x="5349985" y="5038890"/>
            <a:ext cx="392100" cy="332100"/>
          </a:xfrm>
          <a:prstGeom prst="rightArrow">
            <a:avLst>
              <a:gd name="adj1" fmla="val 50000"/>
              <a:gd name="adj2" fmla="val 50000"/>
            </a:avLst>
          </a:prstGeom>
          <a:solidFill>
            <a:srgbClr val="FF0000"/>
          </a:solidFill>
          <a:ln w="25400" cap="flat" cmpd="sng">
            <a:solidFill>
              <a:srgbClr val="8D3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 name="Google Shape;243;g27da23b23bd_1_89">
            <a:extLst>
              <a:ext uri="{FF2B5EF4-FFF2-40B4-BE49-F238E27FC236}">
                <a16:creationId xmlns:a16="http://schemas.microsoft.com/office/drawing/2014/main" id="{67F85C56-99C8-7EAA-DA31-668D0F66DF6A}"/>
              </a:ext>
            </a:extLst>
          </p:cNvPr>
          <p:cNvSpPr/>
          <p:nvPr/>
        </p:nvSpPr>
        <p:spPr>
          <a:xfrm rot="17071922">
            <a:off x="8076410" y="5025328"/>
            <a:ext cx="392100" cy="332100"/>
          </a:xfrm>
          <a:prstGeom prst="rightArrow">
            <a:avLst>
              <a:gd name="adj1" fmla="val 50000"/>
              <a:gd name="adj2" fmla="val 50000"/>
            </a:avLst>
          </a:prstGeom>
          <a:solidFill>
            <a:srgbClr val="FF0000"/>
          </a:solidFill>
          <a:ln w="25400" cap="flat" cmpd="sng">
            <a:solidFill>
              <a:srgbClr val="8D3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Rectangle 17">
            <a:extLst>
              <a:ext uri="{FF2B5EF4-FFF2-40B4-BE49-F238E27FC236}">
                <a16:creationId xmlns:a16="http://schemas.microsoft.com/office/drawing/2014/main" id="{D0277E86-FE8C-7572-0E08-426A0CBA4CB9}"/>
              </a:ext>
            </a:extLst>
          </p:cNvPr>
          <p:cNvSpPr/>
          <p:nvPr/>
        </p:nvSpPr>
        <p:spPr>
          <a:xfrm>
            <a:off x="7158817" y="2528887"/>
            <a:ext cx="2385233" cy="120015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latin typeface="Gill Sans MT" panose="020B0502020104020203" pitchFamily="34" charset="77"/>
            </a:endParaRPr>
          </a:p>
        </p:txBody>
      </p:sp>
      <p:cxnSp>
        <p:nvCxnSpPr>
          <p:cNvPr id="19" name="Straight Arrow Connector 18">
            <a:extLst>
              <a:ext uri="{FF2B5EF4-FFF2-40B4-BE49-F238E27FC236}">
                <a16:creationId xmlns:a16="http://schemas.microsoft.com/office/drawing/2014/main" id="{E7F3EBF7-110C-EBAE-99F5-34362AA8E255}"/>
              </a:ext>
            </a:extLst>
          </p:cNvPr>
          <p:cNvCxnSpPr>
            <a:cxnSpLocks/>
          </p:cNvCxnSpPr>
          <p:nvPr/>
        </p:nvCxnSpPr>
        <p:spPr>
          <a:xfrm flipH="1" flipV="1">
            <a:off x="9544050" y="3831120"/>
            <a:ext cx="616754" cy="654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971EC97-2471-7BE0-12C7-A449B4DE1A95}"/>
              </a:ext>
            </a:extLst>
          </p:cNvPr>
          <p:cNvSpPr txBox="1"/>
          <p:nvPr/>
        </p:nvSpPr>
        <p:spPr>
          <a:xfrm>
            <a:off x="10160804" y="4253535"/>
            <a:ext cx="1339369" cy="523220"/>
          </a:xfrm>
          <a:prstGeom prst="rect">
            <a:avLst/>
          </a:prstGeom>
          <a:noFill/>
        </p:spPr>
        <p:txBody>
          <a:bodyPr wrap="square" rtlCol="0">
            <a:spAutoFit/>
          </a:bodyPr>
          <a:lstStyle/>
          <a:p>
            <a:r>
              <a:rPr lang="en-US" dirty="0">
                <a:latin typeface="Gill Sans MT" panose="020B0502020104020203" pitchFamily="34" charset="77"/>
              </a:rPr>
              <a:t>Disclaimer language</a:t>
            </a:r>
            <a:endParaRPr lang="en-US" sz="1400" dirty="0">
              <a:latin typeface="Gill Sans MT" panose="020B0502020104020203" pitchFamily="34"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DC09A0-5833-E592-B2C5-393567CA8F5B}"/>
              </a:ext>
            </a:extLst>
          </p:cNvPr>
          <p:cNvSpPr/>
          <p:nvPr/>
        </p:nvSpPr>
        <p:spPr>
          <a:xfrm>
            <a:off x="369922" y="1178720"/>
            <a:ext cx="7983110" cy="45919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9" name="TextBox 8">
            <a:extLst>
              <a:ext uri="{FF2B5EF4-FFF2-40B4-BE49-F238E27FC236}">
                <a16:creationId xmlns:a16="http://schemas.microsoft.com/office/drawing/2014/main" id="{31DD0D44-78A4-F2EB-384F-4AE527A9CF99}"/>
              </a:ext>
            </a:extLst>
          </p:cNvPr>
          <p:cNvSpPr txBox="1"/>
          <p:nvPr/>
        </p:nvSpPr>
        <p:spPr>
          <a:xfrm>
            <a:off x="369922" y="6357431"/>
            <a:ext cx="6506439" cy="276999"/>
          </a:xfrm>
          <a:prstGeom prst="rect">
            <a:avLst/>
          </a:prstGeom>
          <a:noFill/>
        </p:spPr>
        <p:txBody>
          <a:bodyPr wrap="square">
            <a:spAutoFit/>
          </a:bodyPr>
          <a:lstStyle/>
          <a:p>
            <a:r>
              <a:rPr lang="en-US" sz="1200" dirty="0">
                <a:latin typeface="Gill Sans MT" panose="020B0502020104020203" pitchFamily="34" charset="77"/>
              </a:rPr>
              <a:t>For more guidance visit: </a:t>
            </a:r>
            <a:r>
              <a:rPr lang="en-US" sz="1200" i="1" dirty="0">
                <a:latin typeface="Gill Sans MT" panose="020B0502020104020203" pitchFamily="34" charset="77"/>
                <a:hlinkClick r:id="rId3"/>
              </a:rPr>
              <a:t>horticulture.ucdavis.edu/branding-communications</a:t>
            </a:r>
            <a:r>
              <a:rPr lang="en-US" sz="1200" i="1" dirty="0">
                <a:latin typeface="Gill Sans MT" panose="020B0502020104020203" pitchFamily="34" charset="77"/>
              </a:rPr>
              <a:t> </a:t>
            </a:r>
            <a:endParaRPr lang="en-US" sz="1200" dirty="0">
              <a:latin typeface="Gill Sans MT" panose="020B0502020104020203" pitchFamily="34" charset="77"/>
            </a:endParaRPr>
          </a:p>
        </p:txBody>
      </p:sp>
      <p:sp>
        <p:nvSpPr>
          <p:cNvPr id="18" name="TextBox 17">
            <a:extLst>
              <a:ext uri="{FF2B5EF4-FFF2-40B4-BE49-F238E27FC236}">
                <a16:creationId xmlns:a16="http://schemas.microsoft.com/office/drawing/2014/main" id="{F09D73C5-5D85-63A7-E36B-AD4D56364ED8}"/>
              </a:ext>
            </a:extLst>
          </p:cNvPr>
          <p:cNvSpPr txBox="1"/>
          <p:nvPr/>
        </p:nvSpPr>
        <p:spPr>
          <a:xfrm>
            <a:off x="9041484" y="2773816"/>
            <a:ext cx="2568980" cy="1169551"/>
          </a:xfrm>
          <a:prstGeom prst="rect">
            <a:avLst/>
          </a:prstGeom>
          <a:noFill/>
        </p:spPr>
        <p:txBody>
          <a:bodyPr wrap="square" rtlCol="0">
            <a:spAutoFit/>
          </a:bodyPr>
          <a:lstStyle/>
          <a:p>
            <a:r>
              <a:rPr lang="en-US" dirty="0">
                <a:latin typeface="Gill Sans MT" panose="020B0502020104020203" pitchFamily="34" charset="77"/>
              </a:rPr>
              <a:t>Feed the Future logo</a:t>
            </a:r>
          </a:p>
          <a:p>
            <a:pPr marL="285750" indent="-285750">
              <a:buFont typeface="Arial" panose="020B0604020202020204" pitchFamily="34" charset="0"/>
              <a:buChar char="•"/>
            </a:pPr>
            <a:r>
              <a:rPr lang="en-US" sz="1400" dirty="0">
                <a:latin typeface="Gill Sans MT" panose="020B0502020104020203" pitchFamily="34" charset="77"/>
              </a:rPr>
              <a:t>Vertical version of logo must </a:t>
            </a:r>
            <a:r>
              <a:rPr lang="en-US" sz="1400" i="1" u="sng" dirty="0">
                <a:latin typeface="Gill Sans MT" panose="020B0502020104020203" pitchFamily="34" charset="77"/>
              </a:rPr>
              <a:t>always be at top</a:t>
            </a:r>
          </a:p>
          <a:p>
            <a:pPr marL="285750" indent="-285750">
              <a:buFont typeface="Arial" panose="020B0604020202020204" pitchFamily="34" charset="0"/>
              <a:buChar char="•"/>
            </a:pPr>
            <a:r>
              <a:rPr lang="en-US" sz="1400" dirty="0">
                <a:latin typeface="Gill Sans MT" panose="020B0502020104020203" pitchFamily="34" charset="77"/>
              </a:rPr>
              <a:t>No other logos may be larger than Feed the Future</a:t>
            </a:r>
          </a:p>
        </p:txBody>
      </p:sp>
      <p:sp>
        <p:nvSpPr>
          <p:cNvPr id="22" name="TextBox 21">
            <a:extLst>
              <a:ext uri="{FF2B5EF4-FFF2-40B4-BE49-F238E27FC236}">
                <a16:creationId xmlns:a16="http://schemas.microsoft.com/office/drawing/2014/main" id="{9C59CDB5-B421-C5DE-A944-2578419E321C}"/>
              </a:ext>
            </a:extLst>
          </p:cNvPr>
          <p:cNvSpPr txBox="1"/>
          <p:nvPr/>
        </p:nvSpPr>
        <p:spPr>
          <a:xfrm>
            <a:off x="9041483" y="4134786"/>
            <a:ext cx="2695337" cy="1384995"/>
          </a:xfrm>
          <a:prstGeom prst="rect">
            <a:avLst/>
          </a:prstGeom>
          <a:noFill/>
        </p:spPr>
        <p:txBody>
          <a:bodyPr wrap="square" rtlCol="0">
            <a:spAutoFit/>
          </a:bodyPr>
          <a:lstStyle/>
          <a:p>
            <a:r>
              <a:rPr lang="en-US" dirty="0">
                <a:latin typeface="Gill Sans MT" panose="020B0502020104020203" pitchFamily="34" charset="77"/>
              </a:rPr>
              <a:t>Horticulture Innovation Lab</a:t>
            </a:r>
            <a:r>
              <a:rPr lang="en-US" sz="1400" dirty="0">
                <a:latin typeface="Gill Sans MT" panose="020B0502020104020203" pitchFamily="34" charset="77"/>
              </a:rPr>
              <a:t> </a:t>
            </a:r>
          </a:p>
          <a:p>
            <a:pPr marL="285750" indent="-285750">
              <a:buFont typeface="Arial" panose="020B0604020202020204" pitchFamily="34" charset="0"/>
              <a:buChar char="•"/>
            </a:pPr>
            <a:r>
              <a:rPr lang="en-US" sz="1400" dirty="0">
                <a:latin typeface="Gill Sans MT" panose="020B0502020104020203" pitchFamily="34" charset="77"/>
              </a:rPr>
              <a:t>Logo </a:t>
            </a:r>
            <a:r>
              <a:rPr lang="en-US" sz="1400" i="1" u="sng" dirty="0">
                <a:latin typeface="Gill Sans MT" panose="020B0502020104020203" pitchFamily="34" charset="77"/>
              </a:rPr>
              <a:t>always lower left</a:t>
            </a:r>
          </a:p>
          <a:p>
            <a:pPr marL="285750" indent="-285750">
              <a:buFont typeface="Arial" panose="020B0604020202020204" pitchFamily="34" charset="0"/>
              <a:buChar char="•"/>
            </a:pPr>
            <a:r>
              <a:rPr lang="en-US" dirty="0">
                <a:latin typeface="Gill Sans MT" panose="020B0502020104020203" pitchFamily="34" charset="77"/>
              </a:rPr>
              <a:t>No logo may be larger than USAID logo (other than Feed the Future logo)</a:t>
            </a:r>
          </a:p>
          <a:p>
            <a:pPr marL="285750" indent="-285750">
              <a:buFont typeface="Arial" panose="020B0604020202020204" pitchFamily="34" charset="0"/>
              <a:buChar char="•"/>
            </a:pPr>
            <a:r>
              <a:rPr lang="en-US" dirty="0">
                <a:latin typeface="Gill Sans MT" panose="020B0502020104020203" pitchFamily="34" charset="77"/>
              </a:rPr>
              <a:t>Regional Hub logo to the right</a:t>
            </a:r>
            <a:endParaRPr lang="en-US" sz="1400" dirty="0">
              <a:latin typeface="Gill Sans MT" panose="020B0502020104020203" pitchFamily="34" charset="77"/>
            </a:endParaRPr>
          </a:p>
        </p:txBody>
      </p:sp>
      <p:sp>
        <p:nvSpPr>
          <p:cNvPr id="23" name="Rectangle 22">
            <a:extLst>
              <a:ext uri="{FF2B5EF4-FFF2-40B4-BE49-F238E27FC236}">
                <a16:creationId xmlns:a16="http://schemas.microsoft.com/office/drawing/2014/main" id="{6595FA96-9738-5B82-9411-63BEB8FB4978}"/>
              </a:ext>
            </a:extLst>
          </p:cNvPr>
          <p:cNvSpPr/>
          <p:nvPr/>
        </p:nvSpPr>
        <p:spPr>
          <a:xfrm>
            <a:off x="4647255" y="2906069"/>
            <a:ext cx="3289661" cy="14904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latin typeface="Gill Sans MT" panose="020B0502020104020203" pitchFamily="34" charset="77"/>
            </a:endParaRPr>
          </a:p>
        </p:txBody>
      </p:sp>
      <p:sp>
        <p:nvSpPr>
          <p:cNvPr id="28" name="Right Bracket 27">
            <a:extLst>
              <a:ext uri="{FF2B5EF4-FFF2-40B4-BE49-F238E27FC236}">
                <a16:creationId xmlns:a16="http://schemas.microsoft.com/office/drawing/2014/main" id="{DCBB4DED-D9BF-C4FB-CC16-1BD51D440893}"/>
              </a:ext>
            </a:extLst>
          </p:cNvPr>
          <p:cNvSpPr/>
          <p:nvPr/>
        </p:nvSpPr>
        <p:spPr>
          <a:xfrm rot="5400000">
            <a:off x="6211271" y="3681409"/>
            <a:ext cx="182881" cy="352966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ill Sans MT" panose="020B0502020104020203" pitchFamily="34" charset="77"/>
            </a:endParaRPr>
          </a:p>
        </p:txBody>
      </p:sp>
      <p:sp>
        <p:nvSpPr>
          <p:cNvPr id="35" name="TextBox 34">
            <a:extLst>
              <a:ext uri="{FF2B5EF4-FFF2-40B4-BE49-F238E27FC236}">
                <a16:creationId xmlns:a16="http://schemas.microsoft.com/office/drawing/2014/main" id="{DBE678FC-D91C-3ECB-A0E9-D8E3E5343D03}"/>
              </a:ext>
            </a:extLst>
          </p:cNvPr>
          <p:cNvSpPr txBox="1"/>
          <p:nvPr/>
        </p:nvSpPr>
        <p:spPr>
          <a:xfrm>
            <a:off x="9041482" y="5699543"/>
            <a:ext cx="2568982" cy="738664"/>
          </a:xfrm>
          <a:prstGeom prst="rect">
            <a:avLst/>
          </a:prstGeom>
          <a:noFill/>
        </p:spPr>
        <p:txBody>
          <a:bodyPr wrap="square" rtlCol="0">
            <a:spAutoFit/>
          </a:bodyPr>
          <a:lstStyle/>
          <a:p>
            <a:r>
              <a:rPr lang="en-US" dirty="0">
                <a:latin typeface="Gill Sans MT" panose="020B0502020104020203" pitchFamily="34" charset="77"/>
              </a:rPr>
              <a:t>Partner logos</a:t>
            </a:r>
          </a:p>
          <a:p>
            <a:pPr marL="285750" indent="-285750">
              <a:buFont typeface="Arial" panose="020B0604020202020204" pitchFamily="34" charset="0"/>
              <a:buChar char="•"/>
            </a:pPr>
            <a:r>
              <a:rPr lang="en-US" sz="1400" dirty="0">
                <a:latin typeface="Gill Sans MT" panose="020B0502020104020203" pitchFamily="34" charset="77"/>
              </a:rPr>
              <a:t>Read left to right</a:t>
            </a:r>
          </a:p>
          <a:p>
            <a:pPr marL="285750" indent="-285750">
              <a:buFont typeface="Arial" panose="020B0604020202020204" pitchFamily="34" charset="0"/>
              <a:buChar char="•"/>
            </a:pPr>
            <a:r>
              <a:rPr lang="en-US" sz="1400" dirty="0">
                <a:latin typeface="Gill Sans MT" panose="020B0502020104020203" pitchFamily="34" charset="77"/>
              </a:rPr>
              <a:t>Equally spaced and sized</a:t>
            </a:r>
          </a:p>
        </p:txBody>
      </p:sp>
      <p:sp>
        <p:nvSpPr>
          <p:cNvPr id="2" name="Title 1">
            <a:extLst>
              <a:ext uri="{FF2B5EF4-FFF2-40B4-BE49-F238E27FC236}">
                <a16:creationId xmlns:a16="http://schemas.microsoft.com/office/drawing/2014/main" id="{8EDD33C0-5FEF-05F0-F44A-61DB98D2718B}"/>
              </a:ext>
            </a:extLst>
          </p:cNvPr>
          <p:cNvSpPr txBox="1">
            <a:spLocks/>
          </p:cNvSpPr>
          <p:nvPr/>
        </p:nvSpPr>
        <p:spPr>
          <a:xfrm>
            <a:off x="369922" y="471953"/>
            <a:ext cx="11240542" cy="411390"/>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dirty="0">
                <a:solidFill>
                  <a:schemeClr val="bg2"/>
                </a:solidFill>
                <a:latin typeface="Gill Sans MT" panose="020B0502020104020203" pitchFamily="34" charset="77"/>
              </a:rPr>
              <a:t>The Fundamentals continued </a:t>
            </a:r>
            <a:r>
              <a:rPr lang="en-US" sz="3300" dirty="0">
                <a:solidFill>
                  <a:schemeClr val="bg2"/>
                </a:solidFill>
                <a:latin typeface="Gill Sans Light" panose="020B0302020104020203" pitchFamily="34" charset="-79"/>
                <a:cs typeface="Gill Sans Light" panose="020B0302020104020203" pitchFamily="34" charset="-79"/>
              </a:rPr>
              <a:t>– Sample of PowerPoint presentation closing slide or  Video outro</a:t>
            </a:r>
          </a:p>
          <a:p>
            <a:endParaRPr lang="en-US" sz="2800" dirty="0">
              <a:solidFill>
                <a:schemeClr val="bg2"/>
              </a:solidFill>
              <a:latin typeface="Gill Sans MT" panose="020B0502020104020203" pitchFamily="34" charset="77"/>
            </a:endParaRPr>
          </a:p>
        </p:txBody>
      </p:sp>
      <p:pic>
        <p:nvPicPr>
          <p:cNvPr id="6" name="Picture 5" descr="A blue and white logo&#10;&#10;Description automatically generated">
            <a:extLst>
              <a:ext uri="{FF2B5EF4-FFF2-40B4-BE49-F238E27FC236}">
                <a16:creationId xmlns:a16="http://schemas.microsoft.com/office/drawing/2014/main" id="{2DB64640-6D17-622A-1912-DEF91E57711C}"/>
              </a:ext>
            </a:extLst>
          </p:cNvPr>
          <p:cNvPicPr>
            <a:picLocks noChangeAspect="1"/>
          </p:cNvPicPr>
          <p:nvPr/>
        </p:nvPicPr>
        <p:blipFill>
          <a:blip r:embed="rId4"/>
          <a:stretch>
            <a:fillRect/>
          </a:stretch>
        </p:blipFill>
        <p:spPr>
          <a:xfrm>
            <a:off x="491513" y="1299869"/>
            <a:ext cx="7772400" cy="4361180"/>
          </a:xfrm>
          <a:prstGeom prst="rect">
            <a:avLst/>
          </a:prstGeom>
        </p:spPr>
      </p:pic>
      <p:cxnSp>
        <p:nvCxnSpPr>
          <p:cNvPr id="16" name="Straight Arrow Connector 15">
            <a:extLst>
              <a:ext uri="{FF2B5EF4-FFF2-40B4-BE49-F238E27FC236}">
                <a16:creationId xmlns:a16="http://schemas.microsoft.com/office/drawing/2014/main" id="{F8EE4129-AE8D-F417-99DA-738CEFC69FFC}"/>
              </a:ext>
            </a:extLst>
          </p:cNvPr>
          <p:cNvCxnSpPr>
            <a:cxnSpLocks/>
          </p:cNvCxnSpPr>
          <p:nvPr/>
        </p:nvCxnSpPr>
        <p:spPr>
          <a:xfrm flipH="1">
            <a:off x="8456400" y="2892599"/>
            <a:ext cx="5850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329FFD3-C770-7EDC-5664-716FE82DA32D}"/>
              </a:ext>
            </a:extLst>
          </p:cNvPr>
          <p:cNvPicPr>
            <a:picLocks noChangeAspect="1"/>
          </p:cNvPicPr>
          <p:nvPr/>
        </p:nvPicPr>
        <p:blipFill rotWithShape="1">
          <a:blip r:embed="rId5"/>
          <a:srcRect t="15601"/>
          <a:stretch/>
        </p:blipFill>
        <p:spPr>
          <a:xfrm>
            <a:off x="684000" y="5033595"/>
            <a:ext cx="7430081" cy="593109"/>
          </a:xfrm>
          <a:prstGeom prst="rect">
            <a:avLst/>
          </a:prstGeom>
        </p:spPr>
      </p:pic>
      <p:sp>
        <p:nvSpPr>
          <p:cNvPr id="10" name="Rectangle 9">
            <a:extLst>
              <a:ext uri="{FF2B5EF4-FFF2-40B4-BE49-F238E27FC236}">
                <a16:creationId xmlns:a16="http://schemas.microsoft.com/office/drawing/2014/main" id="{9BC3F3B5-417A-D29A-8E23-AA20A3A00D66}"/>
              </a:ext>
            </a:extLst>
          </p:cNvPr>
          <p:cNvSpPr/>
          <p:nvPr/>
        </p:nvSpPr>
        <p:spPr>
          <a:xfrm>
            <a:off x="491512" y="4999306"/>
            <a:ext cx="3999830" cy="6537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latin typeface="Gill Sans MT" panose="020B0502020104020203" pitchFamily="34" charset="77"/>
            </a:endParaRPr>
          </a:p>
        </p:txBody>
      </p:sp>
      <p:cxnSp>
        <p:nvCxnSpPr>
          <p:cNvPr id="12" name="Elbow Connector 11">
            <a:extLst>
              <a:ext uri="{FF2B5EF4-FFF2-40B4-BE49-F238E27FC236}">
                <a16:creationId xmlns:a16="http://schemas.microsoft.com/office/drawing/2014/main" id="{7185C5F9-8008-033B-1233-055A740ACC3A}"/>
              </a:ext>
            </a:extLst>
          </p:cNvPr>
          <p:cNvCxnSpPr>
            <a:cxnSpLocks/>
          </p:cNvCxnSpPr>
          <p:nvPr/>
        </p:nvCxnSpPr>
        <p:spPr>
          <a:xfrm rot="10800000" flipV="1">
            <a:off x="4537879" y="4347598"/>
            <a:ext cx="4503604" cy="76601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31AA8932-E8A2-89D4-BDFA-CA219B5C3B6F}"/>
              </a:ext>
            </a:extLst>
          </p:cNvPr>
          <p:cNvCxnSpPr>
            <a:cxnSpLocks/>
          </p:cNvCxnSpPr>
          <p:nvPr/>
        </p:nvCxnSpPr>
        <p:spPr>
          <a:xfrm rot="10800000">
            <a:off x="8114082" y="5344405"/>
            <a:ext cx="927401" cy="4736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451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ACEC-DE37-7DFB-DDDA-356519D70691}"/>
              </a:ext>
            </a:extLst>
          </p:cNvPr>
          <p:cNvSpPr>
            <a:spLocks noGrp="1"/>
          </p:cNvSpPr>
          <p:nvPr>
            <p:ph type="ctrTitle"/>
          </p:nvPr>
        </p:nvSpPr>
        <p:spPr>
          <a:xfrm>
            <a:off x="966787" y="1958195"/>
            <a:ext cx="9963150" cy="1655763"/>
          </a:xfrm>
        </p:spPr>
        <p:txBody>
          <a:bodyPr/>
          <a:lstStyle/>
          <a:p>
            <a:pPr algn="l"/>
            <a:r>
              <a:rPr lang="en-US" sz="5400" dirty="0"/>
              <a:t>Your Project Title </a:t>
            </a:r>
            <a:br>
              <a:rPr lang="en-US" sz="5400" dirty="0"/>
            </a:br>
            <a:r>
              <a:rPr lang="en-US" sz="3200" dirty="0">
                <a:latin typeface="Gill Sans Light" panose="020B0302020104020203" pitchFamily="34" charset="-79"/>
                <a:cs typeface="Gill Sans Light" panose="020B0302020104020203" pitchFamily="34" charset="-79"/>
              </a:rPr>
              <a:t>(Use Feed the Future brand primary font Gill Sans)</a:t>
            </a:r>
          </a:p>
        </p:txBody>
      </p:sp>
      <p:sp>
        <p:nvSpPr>
          <p:cNvPr id="3" name="Subtitle 2">
            <a:extLst>
              <a:ext uri="{FF2B5EF4-FFF2-40B4-BE49-F238E27FC236}">
                <a16:creationId xmlns:a16="http://schemas.microsoft.com/office/drawing/2014/main" id="{C2F7C87A-CBAC-BFA9-4123-14921B1A7150}"/>
              </a:ext>
            </a:extLst>
          </p:cNvPr>
          <p:cNvSpPr>
            <a:spLocks noGrp="1"/>
          </p:cNvSpPr>
          <p:nvPr>
            <p:ph type="subTitle" idx="1"/>
          </p:nvPr>
        </p:nvSpPr>
        <p:spPr>
          <a:xfrm>
            <a:off x="966787" y="3706034"/>
            <a:ext cx="9144000" cy="985709"/>
          </a:xfrm>
        </p:spPr>
        <p:txBody>
          <a:bodyPr/>
          <a:lstStyle/>
          <a:p>
            <a:pPr algn="l"/>
            <a:r>
              <a:rPr lang="en-US" dirty="0"/>
              <a:t>Your Name</a:t>
            </a:r>
          </a:p>
        </p:txBody>
      </p:sp>
      <p:sp>
        <p:nvSpPr>
          <p:cNvPr id="4" name="Rectangle 3">
            <a:extLst>
              <a:ext uri="{FF2B5EF4-FFF2-40B4-BE49-F238E27FC236}">
                <a16:creationId xmlns:a16="http://schemas.microsoft.com/office/drawing/2014/main" id="{316E8056-3DBA-F143-C10C-4E3E49FCDDCC}"/>
              </a:ext>
            </a:extLst>
          </p:cNvPr>
          <p:cNvSpPr/>
          <p:nvPr/>
        </p:nvSpPr>
        <p:spPr>
          <a:xfrm>
            <a:off x="6444343" y="6208913"/>
            <a:ext cx="1842408" cy="343625"/>
          </a:xfrm>
          <a:prstGeom prst="rect">
            <a:avLst/>
          </a:prstGeom>
          <a:solidFill>
            <a:srgbClr val="A3CFD9">
              <a:alpha val="200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Your partner’s logo</a:t>
            </a:r>
          </a:p>
        </p:txBody>
      </p:sp>
      <p:sp>
        <p:nvSpPr>
          <p:cNvPr id="5" name="Rectangle 4">
            <a:extLst>
              <a:ext uri="{FF2B5EF4-FFF2-40B4-BE49-F238E27FC236}">
                <a16:creationId xmlns:a16="http://schemas.microsoft.com/office/drawing/2014/main" id="{FE5E4299-3E2C-9AB1-8677-4FAED06F22B8}"/>
              </a:ext>
            </a:extLst>
          </p:cNvPr>
          <p:cNvSpPr/>
          <p:nvPr/>
        </p:nvSpPr>
        <p:spPr>
          <a:xfrm>
            <a:off x="8606790" y="6217871"/>
            <a:ext cx="3188969" cy="343625"/>
          </a:xfrm>
          <a:prstGeom prst="rect">
            <a:avLst/>
          </a:prstGeom>
          <a:solidFill>
            <a:srgbClr val="A3CFD9">
              <a:alpha val="200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Additional project partners’ logo(s)</a:t>
            </a:r>
          </a:p>
        </p:txBody>
      </p:sp>
    </p:spTree>
    <p:extLst>
      <p:ext uri="{BB962C8B-B14F-4D97-AF65-F5344CB8AC3E}">
        <p14:creationId xmlns:p14="http://schemas.microsoft.com/office/powerpoint/2010/main" val="394375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7da23b23bd_1_106"/>
          <p:cNvSpPr txBox="1">
            <a:spLocks noGrp="1"/>
          </p:cNvSpPr>
          <p:nvPr>
            <p:ph type="title"/>
          </p:nvPr>
        </p:nvSpPr>
        <p:spPr>
          <a:xfrm>
            <a:off x="711365" y="532857"/>
            <a:ext cx="10363200" cy="60034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Feed the Future Logo Use &amp; Sizing</a:t>
            </a:r>
            <a:endParaRPr sz="3200" u="none" strike="noStrike" cap="none" dirty="0">
              <a:solidFill>
                <a:schemeClr val="dk2"/>
              </a:solidFill>
            </a:endParaRPr>
          </a:p>
        </p:txBody>
      </p:sp>
      <p:sp>
        <p:nvSpPr>
          <p:cNvPr id="252" name="Google Shape;252;g27da23b23bd_1_106"/>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19</a:t>
            </a:fld>
            <a:endParaRPr dirty="0"/>
          </a:p>
        </p:txBody>
      </p:sp>
      <p:pic>
        <p:nvPicPr>
          <p:cNvPr id="253" name="Google Shape;253;g27da23b23bd_1_106" descr="Diagram&#10;&#10;Description automatically generated"/>
          <p:cNvPicPr preferRelativeResize="0"/>
          <p:nvPr/>
        </p:nvPicPr>
        <p:blipFill rotWithShape="1">
          <a:blip r:embed="rId3">
            <a:alphaModFix/>
          </a:blip>
          <a:srcRect/>
          <a:stretch/>
        </p:blipFill>
        <p:spPr>
          <a:xfrm>
            <a:off x="711373" y="1399130"/>
            <a:ext cx="6620373" cy="4567776"/>
          </a:xfrm>
          <a:prstGeom prst="rect">
            <a:avLst/>
          </a:prstGeom>
          <a:noFill/>
          <a:ln>
            <a:noFill/>
          </a:ln>
        </p:spPr>
      </p:pic>
      <p:pic>
        <p:nvPicPr>
          <p:cNvPr id="254" name="Google Shape;254;g27da23b23bd_1_106" descr="Graphical user interface, text, application, email&#10;&#10;Description automatically generated"/>
          <p:cNvPicPr preferRelativeResize="0"/>
          <p:nvPr/>
        </p:nvPicPr>
        <p:blipFill rotWithShape="1">
          <a:blip r:embed="rId4">
            <a:alphaModFix/>
          </a:blip>
          <a:srcRect/>
          <a:stretch/>
        </p:blipFill>
        <p:spPr>
          <a:xfrm>
            <a:off x="7970104" y="1313402"/>
            <a:ext cx="3590249" cy="4352100"/>
          </a:xfrm>
          <a:prstGeom prst="rect">
            <a:avLst/>
          </a:prstGeom>
          <a:noFill/>
          <a:ln>
            <a:noFill/>
          </a:ln>
        </p:spPr>
      </p:pic>
      <p:sp>
        <p:nvSpPr>
          <p:cNvPr id="255" name="Google Shape;255;g27da23b23bd_1_106"/>
          <p:cNvSpPr txBox="1"/>
          <p:nvPr/>
        </p:nvSpPr>
        <p:spPr>
          <a:xfrm>
            <a:off x="711373" y="6177775"/>
            <a:ext cx="10897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dirty="0">
                <a:solidFill>
                  <a:srgbClr val="7F7F7F"/>
                </a:solidFill>
                <a:latin typeface="Gill Sans"/>
                <a:ea typeface="Gill Sans"/>
                <a:cs typeface="Gill Sans"/>
                <a:sym typeface="Gill Sans"/>
              </a:rPr>
              <a:t>Citation: Pages 15, 17 of the Feed the Future Graphic and Naming Standards Manual, available at: </a:t>
            </a:r>
            <a:r>
              <a:rPr lang="en-US" sz="1050" i="1" u="sng" dirty="0">
                <a:solidFill>
                  <a:srgbClr val="0563C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sz="1050" i="1" dirty="0">
              <a:solidFill>
                <a:srgbClr val="7F7F7F"/>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A4C900-1894-2C85-1AFF-07E89C942C88}"/>
              </a:ext>
            </a:extLst>
          </p:cNvPr>
          <p:cNvSpPr txBox="1"/>
          <p:nvPr/>
        </p:nvSpPr>
        <p:spPr>
          <a:xfrm>
            <a:off x="975204" y="3999388"/>
            <a:ext cx="10317636" cy="1446550"/>
          </a:xfrm>
          <a:prstGeom prst="rect">
            <a:avLst/>
          </a:prstGeom>
          <a:noFill/>
        </p:spPr>
        <p:txBody>
          <a:bodyPr wrap="square">
            <a:spAutoFit/>
          </a:bodyPr>
          <a:lstStyle/>
          <a:p>
            <a:r>
              <a:rPr lang="en-US" sz="3200" dirty="0">
                <a:solidFill>
                  <a:srgbClr val="287287"/>
                </a:solidFill>
                <a:latin typeface="Gill Sans Light" panose="020B0302020104020203" pitchFamily="34" charset="-79"/>
                <a:cs typeface="Gill Sans Light" panose="020B0302020104020203" pitchFamily="34" charset="-79"/>
              </a:rPr>
              <a:t>Locally led, globally supported</a:t>
            </a:r>
          </a:p>
          <a:p>
            <a:br>
              <a:rPr lang="en-US" b="1" dirty="0">
                <a:solidFill>
                  <a:srgbClr val="287287"/>
                </a:solidFill>
                <a:latin typeface="Gill Sans SemiBold" panose="020B0502020104020203" pitchFamily="34" charset="-79"/>
                <a:cs typeface="Gill Sans SemiBold" panose="020B0502020104020203" pitchFamily="34" charset="-79"/>
              </a:rPr>
            </a:br>
            <a:r>
              <a:rPr lang="en-US" b="1" dirty="0">
                <a:solidFill>
                  <a:srgbClr val="287287"/>
                </a:solidFill>
                <a:latin typeface="Gill Sans SemiBold" panose="020B0502020104020203" pitchFamily="34" charset="-79"/>
                <a:cs typeface="Gill Sans SemiBold" panose="020B0502020104020203" pitchFamily="34" charset="-79"/>
              </a:rPr>
              <a:t>Management entity </a:t>
            </a:r>
            <a:r>
              <a:rPr lang="en-US" dirty="0">
                <a:solidFill>
                  <a:srgbClr val="287287"/>
                </a:solidFill>
                <a:latin typeface="Gill Sans Light" panose="020B0302020104020203" pitchFamily="34" charset="-79"/>
                <a:cs typeface="Gill Sans Light" panose="020B0302020104020203" pitchFamily="34" charset="-79"/>
              </a:rPr>
              <a:t>based at the University of California, Davis</a:t>
            </a:r>
            <a:br>
              <a:rPr lang="en-US" dirty="0">
                <a:solidFill>
                  <a:srgbClr val="287287"/>
                </a:solidFill>
                <a:latin typeface="Gill Sans Light" panose="020B0302020104020203" pitchFamily="34" charset="-79"/>
                <a:cs typeface="Gill Sans Light" panose="020B0302020104020203" pitchFamily="34" charset="-79"/>
              </a:rPr>
            </a:br>
            <a:r>
              <a:rPr lang="en-US" b="1" dirty="0">
                <a:solidFill>
                  <a:srgbClr val="287287"/>
                </a:solidFill>
                <a:latin typeface="Gill Sans SemiBold" panose="020B0502020104020203" pitchFamily="34" charset="-79"/>
                <a:cs typeface="Gill Sans SemiBold" panose="020B0502020104020203" pitchFamily="34" charset="-79"/>
              </a:rPr>
              <a:t>Regional Hubs </a:t>
            </a:r>
            <a:r>
              <a:rPr lang="en-US" dirty="0">
                <a:solidFill>
                  <a:srgbClr val="287287"/>
                </a:solidFill>
                <a:latin typeface="Gill Sans Light" panose="020B0302020104020203" pitchFamily="34" charset="-79"/>
                <a:cs typeface="Gill Sans Light" panose="020B0302020104020203" pitchFamily="34" charset="-79"/>
              </a:rPr>
              <a:t>in East and West Africa, Central America and South Asia </a:t>
            </a:r>
          </a:p>
          <a:p>
            <a:r>
              <a:rPr lang="en-US" dirty="0">
                <a:solidFill>
                  <a:srgbClr val="287287"/>
                </a:solidFill>
                <a:latin typeface="Gill Sans Light" panose="020B0302020104020203" pitchFamily="34" charset="-79"/>
                <a:cs typeface="Gill Sans Light" panose="020B0302020104020203" pitchFamily="34" charset="-79"/>
              </a:rPr>
              <a:t>based at International Center for Evaluation and Development, University of Ghana, Zamorano University and FORWARD Nepal</a:t>
            </a:r>
            <a:endParaRPr lang="en-US" b="0" i="0" dirty="0">
              <a:solidFill>
                <a:srgbClr val="287287"/>
              </a:solidFill>
              <a:latin typeface="Gill Sans Light" panose="020B0302020104020203" pitchFamily="34" charset="-79"/>
              <a:cs typeface="Gill Sans Light" panose="020B0302020104020203" pitchFamily="34" charset="-79"/>
            </a:endParaRPr>
          </a:p>
        </p:txBody>
      </p:sp>
    </p:spTree>
    <p:extLst>
      <p:ext uri="{BB962C8B-B14F-4D97-AF65-F5344CB8AC3E}">
        <p14:creationId xmlns:p14="http://schemas.microsoft.com/office/powerpoint/2010/main" val="4197145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FA927E4A-9A01-40AF-B1FC-ABE504553DA5}"/>
            </a:ext>
          </a:extLst>
        </p:cNvPr>
        <p:cNvGrpSpPr/>
        <p:nvPr/>
      </p:nvGrpSpPr>
      <p:grpSpPr>
        <a:xfrm>
          <a:off x="0" y="0"/>
          <a:ext cx="0" cy="0"/>
          <a:chOff x="0" y="0"/>
          <a:chExt cx="0" cy="0"/>
        </a:xfrm>
      </p:grpSpPr>
      <p:pic>
        <p:nvPicPr>
          <p:cNvPr id="3" name="Picture 2" descr="A close-up of a company logo&#10;&#10;Description automatically generated">
            <a:extLst>
              <a:ext uri="{FF2B5EF4-FFF2-40B4-BE49-F238E27FC236}">
                <a16:creationId xmlns:a16="http://schemas.microsoft.com/office/drawing/2014/main" id="{119558C9-71C0-40C0-2FE0-24E6EF0014F1}"/>
              </a:ext>
            </a:extLst>
          </p:cNvPr>
          <p:cNvPicPr>
            <a:picLocks noChangeAspect="1"/>
          </p:cNvPicPr>
          <p:nvPr/>
        </p:nvPicPr>
        <p:blipFill rotWithShape="1">
          <a:blip r:embed="rId3"/>
          <a:srcRect l="51868" b="23947"/>
          <a:stretch/>
        </p:blipFill>
        <p:spPr>
          <a:xfrm>
            <a:off x="6096000" y="1161775"/>
            <a:ext cx="3896021" cy="4707575"/>
          </a:xfrm>
          <a:prstGeom prst="rect">
            <a:avLst/>
          </a:prstGeom>
        </p:spPr>
      </p:pic>
      <p:sp>
        <p:nvSpPr>
          <p:cNvPr id="251" name="Google Shape;251;g27da23b23bd_1_106">
            <a:extLst>
              <a:ext uri="{FF2B5EF4-FFF2-40B4-BE49-F238E27FC236}">
                <a16:creationId xmlns:a16="http://schemas.microsoft.com/office/drawing/2014/main" id="{567B2433-9CD2-F556-F4E1-5E41058178F9}"/>
              </a:ext>
            </a:extLst>
          </p:cNvPr>
          <p:cNvSpPr txBox="1">
            <a:spLocks noGrp="1"/>
          </p:cNvSpPr>
          <p:nvPr>
            <p:ph type="title"/>
          </p:nvPr>
        </p:nvSpPr>
        <p:spPr>
          <a:xfrm>
            <a:off x="854242" y="561433"/>
            <a:ext cx="10363200" cy="60034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Feed the Future Logo Spacing</a:t>
            </a:r>
            <a:endParaRPr sz="3200" u="none" strike="noStrike" cap="none" dirty="0">
              <a:solidFill>
                <a:schemeClr val="dk2"/>
              </a:solidFill>
            </a:endParaRPr>
          </a:p>
        </p:txBody>
      </p:sp>
      <p:sp>
        <p:nvSpPr>
          <p:cNvPr id="252" name="Google Shape;252;g27da23b23bd_1_106">
            <a:extLst>
              <a:ext uri="{FF2B5EF4-FFF2-40B4-BE49-F238E27FC236}">
                <a16:creationId xmlns:a16="http://schemas.microsoft.com/office/drawing/2014/main" id="{D201FD44-4F63-3DA4-A67B-558D1CE8A696}"/>
              </a:ext>
            </a:extLst>
          </p:cNvPr>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20</a:t>
            </a:fld>
            <a:endParaRPr dirty="0"/>
          </a:p>
        </p:txBody>
      </p:sp>
      <p:sp>
        <p:nvSpPr>
          <p:cNvPr id="255" name="Google Shape;255;g27da23b23bd_1_106">
            <a:extLst>
              <a:ext uri="{FF2B5EF4-FFF2-40B4-BE49-F238E27FC236}">
                <a16:creationId xmlns:a16="http://schemas.microsoft.com/office/drawing/2014/main" id="{66ECA7E1-D492-16FC-FC83-107C4079EDA7}"/>
              </a:ext>
            </a:extLst>
          </p:cNvPr>
          <p:cNvSpPr txBox="1"/>
          <p:nvPr/>
        </p:nvSpPr>
        <p:spPr>
          <a:xfrm>
            <a:off x="854250" y="6177775"/>
            <a:ext cx="10897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dirty="0">
                <a:solidFill>
                  <a:srgbClr val="7F7F7F"/>
                </a:solidFill>
                <a:latin typeface="Gill Sans"/>
                <a:ea typeface="Gill Sans"/>
                <a:cs typeface="Gill Sans"/>
                <a:sym typeface="Gill Sans"/>
              </a:rPr>
              <a:t>Citation: Page 16 of the Feed the Future Graphic and Naming Standards Manual, available at: </a:t>
            </a:r>
            <a:r>
              <a:rPr lang="en-US" sz="1050" i="1" u="sng" dirty="0">
                <a:solidFill>
                  <a:srgbClr val="0563C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sz="1050" i="1" dirty="0">
              <a:solidFill>
                <a:srgbClr val="7F7F7F"/>
              </a:solidFill>
              <a:latin typeface="Gill Sans"/>
              <a:ea typeface="Gill Sans"/>
              <a:cs typeface="Gill Sans"/>
              <a:sym typeface="Gill Sans"/>
            </a:endParaRPr>
          </a:p>
        </p:txBody>
      </p:sp>
      <p:pic>
        <p:nvPicPr>
          <p:cNvPr id="4" name="Picture 3" descr="A close-up of a company logo&#10;&#10;Description automatically generated">
            <a:extLst>
              <a:ext uri="{FF2B5EF4-FFF2-40B4-BE49-F238E27FC236}">
                <a16:creationId xmlns:a16="http://schemas.microsoft.com/office/drawing/2014/main" id="{2F92F811-75AD-5321-CD79-AD4E69F4DC1A}"/>
              </a:ext>
            </a:extLst>
          </p:cNvPr>
          <p:cNvPicPr>
            <a:picLocks noChangeAspect="1"/>
          </p:cNvPicPr>
          <p:nvPr/>
        </p:nvPicPr>
        <p:blipFill rotWithShape="1">
          <a:blip r:embed="rId3"/>
          <a:srcRect r="49541" b="51992"/>
          <a:stretch/>
        </p:blipFill>
        <p:spPr>
          <a:xfrm>
            <a:off x="468480" y="1470200"/>
            <a:ext cx="3921863" cy="2853387"/>
          </a:xfrm>
          <a:prstGeom prst="rect">
            <a:avLst/>
          </a:prstGeom>
        </p:spPr>
      </p:pic>
    </p:spTree>
    <p:extLst>
      <p:ext uri="{BB962C8B-B14F-4D97-AF65-F5344CB8AC3E}">
        <p14:creationId xmlns:p14="http://schemas.microsoft.com/office/powerpoint/2010/main" val="88748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595544-2E45-2ED1-3961-97703D89C3B6}"/>
              </a:ext>
            </a:extLst>
          </p:cNvPr>
          <p:cNvSpPr/>
          <p:nvPr/>
        </p:nvSpPr>
        <p:spPr>
          <a:xfrm>
            <a:off x="5007732" y="1948544"/>
            <a:ext cx="6769553" cy="240312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10;&#10;Description automatically generated">
            <a:extLst>
              <a:ext uri="{FF2B5EF4-FFF2-40B4-BE49-F238E27FC236}">
                <a16:creationId xmlns:a16="http://schemas.microsoft.com/office/drawing/2014/main" id="{652F1B6E-C8B6-6E05-F955-EB70234EC801}"/>
              </a:ext>
            </a:extLst>
          </p:cNvPr>
          <p:cNvPicPr>
            <a:picLocks noChangeAspect="1"/>
          </p:cNvPicPr>
          <p:nvPr/>
        </p:nvPicPr>
        <p:blipFill>
          <a:blip r:embed="rId2"/>
          <a:stretch>
            <a:fillRect/>
          </a:stretch>
        </p:blipFill>
        <p:spPr>
          <a:xfrm>
            <a:off x="5259005" y="2175274"/>
            <a:ext cx="6318435" cy="1989238"/>
          </a:xfrm>
          <a:prstGeom prst="rect">
            <a:avLst/>
          </a:prstGeom>
        </p:spPr>
      </p:pic>
      <p:pic>
        <p:nvPicPr>
          <p:cNvPr id="5" name="Picture 4" descr="Text, letter&#10;&#10;Description automatically generated">
            <a:extLst>
              <a:ext uri="{FF2B5EF4-FFF2-40B4-BE49-F238E27FC236}">
                <a16:creationId xmlns:a16="http://schemas.microsoft.com/office/drawing/2014/main" id="{7AE3821F-53A4-2825-D18A-5D3F65FDBBC9}"/>
              </a:ext>
            </a:extLst>
          </p:cNvPr>
          <p:cNvPicPr>
            <a:picLocks noChangeAspect="1"/>
          </p:cNvPicPr>
          <p:nvPr/>
        </p:nvPicPr>
        <p:blipFill>
          <a:blip r:embed="rId3"/>
          <a:stretch>
            <a:fillRect/>
          </a:stretch>
        </p:blipFill>
        <p:spPr>
          <a:xfrm>
            <a:off x="285741" y="1132793"/>
            <a:ext cx="4810562" cy="4723097"/>
          </a:xfrm>
          <a:prstGeom prst="rect">
            <a:avLst/>
          </a:prstGeom>
        </p:spPr>
      </p:pic>
      <p:sp>
        <p:nvSpPr>
          <p:cNvPr id="6" name="TextBox 5">
            <a:extLst>
              <a:ext uri="{FF2B5EF4-FFF2-40B4-BE49-F238E27FC236}">
                <a16:creationId xmlns:a16="http://schemas.microsoft.com/office/drawing/2014/main" id="{C464B29E-B645-3D1F-C0FD-7EC500E9551B}"/>
              </a:ext>
            </a:extLst>
          </p:cNvPr>
          <p:cNvSpPr txBox="1"/>
          <p:nvPr/>
        </p:nvSpPr>
        <p:spPr>
          <a:xfrm>
            <a:off x="506593" y="6052452"/>
            <a:ext cx="10446326" cy="415498"/>
          </a:xfrm>
          <a:prstGeom prst="rect">
            <a:avLst/>
          </a:prstGeom>
          <a:noFill/>
        </p:spPr>
        <p:txBody>
          <a:bodyPr wrap="square">
            <a:spAutoFit/>
          </a:bodyPr>
          <a:lstStyle/>
          <a:p>
            <a:r>
              <a:rPr lang="en-US" sz="1050" i="1" dirty="0">
                <a:latin typeface="Gill Sans MT" panose="020B0502020104020203" pitchFamily="34" charset="77"/>
                <a:hlinkClick r:id="rId4"/>
              </a:rPr>
              <a:t>feedthefuture.gov/branding</a:t>
            </a:r>
            <a:br>
              <a:rPr lang="en-US" sz="1050" i="1" dirty="0">
                <a:latin typeface="Gill Sans MT" panose="020B0502020104020203" pitchFamily="34" charset="77"/>
              </a:rPr>
            </a:br>
            <a:r>
              <a:rPr lang="en-US" sz="1050" dirty="0">
                <a:solidFill>
                  <a:schemeClr val="bg1">
                    <a:lumMod val="50000"/>
                  </a:schemeClr>
                </a:solidFill>
                <a:latin typeface="Gill Sans MT" panose="020B0502020104020203" pitchFamily="34" charset="77"/>
              </a:rPr>
              <a:t>Refer to pages 18-19 here: </a:t>
            </a:r>
            <a:r>
              <a:rPr lang="en-US" sz="1050" i="1" u="sng" dirty="0">
                <a:solidFill>
                  <a:srgbClr val="0563C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lang="en-US" sz="1050" dirty="0">
              <a:solidFill>
                <a:schemeClr val="bg1">
                  <a:lumMod val="50000"/>
                </a:schemeClr>
              </a:solidFill>
              <a:latin typeface="Gill Sans MT" panose="020B0502020104020203" pitchFamily="34" charset="77"/>
            </a:endParaRPr>
          </a:p>
        </p:txBody>
      </p:sp>
      <p:sp>
        <p:nvSpPr>
          <p:cNvPr id="7" name="Title 1">
            <a:extLst>
              <a:ext uri="{FF2B5EF4-FFF2-40B4-BE49-F238E27FC236}">
                <a16:creationId xmlns:a16="http://schemas.microsoft.com/office/drawing/2014/main" id="{F2191E0B-7902-7E63-C20A-BAB959091DCB}"/>
              </a:ext>
            </a:extLst>
          </p:cNvPr>
          <p:cNvSpPr txBox="1">
            <a:spLocks/>
          </p:cNvSpPr>
          <p:nvPr/>
        </p:nvSpPr>
        <p:spPr>
          <a:xfrm>
            <a:off x="475729" y="547582"/>
            <a:ext cx="10039871" cy="41139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3200" dirty="0">
                <a:solidFill>
                  <a:srgbClr val="237C9A"/>
                </a:solidFill>
                <a:latin typeface="Gill Sans MT" panose="020B0502020104020203" pitchFamily="34" charset="77"/>
              </a:rPr>
              <a:t>Only use Feed the Future colors</a:t>
            </a:r>
          </a:p>
          <a:p>
            <a:endParaRPr lang="en-US" sz="3200" dirty="0">
              <a:solidFill>
                <a:srgbClr val="237C9A"/>
              </a:solidFill>
              <a:latin typeface="Gill Sans MT" panose="020B0502020104020203" pitchFamily="34" charset="77"/>
            </a:endParaRPr>
          </a:p>
        </p:txBody>
      </p:sp>
    </p:spTree>
    <p:extLst>
      <p:ext uri="{BB962C8B-B14F-4D97-AF65-F5344CB8AC3E}">
        <p14:creationId xmlns:p14="http://schemas.microsoft.com/office/powerpoint/2010/main" val="240130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 letter&#10;&#10;Description automatically generated">
            <a:extLst>
              <a:ext uri="{FF2B5EF4-FFF2-40B4-BE49-F238E27FC236}">
                <a16:creationId xmlns:a16="http://schemas.microsoft.com/office/drawing/2014/main" id="{875208E1-CDC1-CACF-37F7-A2860A67C784}"/>
              </a:ext>
            </a:extLst>
          </p:cNvPr>
          <p:cNvPicPr>
            <a:picLocks noChangeAspect="1"/>
          </p:cNvPicPr>
          <p:nvPr/>
        </p:nvPicPr>
        <p:blipFill>
          <a:blip r:embed="rId2"/>
          <a:stretch>
            <a:fillRect/>
          </a:stretch>
        </p:blipFill>
        <p:spPr>
          <a:xfrm>
            <a:off x="252724" y="1387725"/>
            <a:ext cx="7282236" cy="3799703"/>
          </a:xfrm>
          <a:prstGeom prst="rect">
            <a:avLst/>
          </a:prstGeom>
        </p:spPr>
      </p:pic>
      <p:pic>
        <p:nvPicPr>
          <p:cNvPr id="3" name="Picture 2" descr="Table&#10;&#10;Description automatically generated">
            <a:extLst>
              <a:ext uri="{FF2B5EF4-FFF2-40B4-BE49-F238E27FC236}">
                <a16:creationId xmlns:a16="http://schemas.microsoft.com/office/drawing/2014/main" id="{B3C0BEFC-73AC-DE63-23C4-547CE8EF57C7}"/>
              </a:ext>
            </a:extLst>
          </p:cNvPr>
          <p:cNvPicPr>
            <a:picLocks noChangeAspect="1"/>
          </p:cNvPicPr>
          <p:nvPr/>
        </p:nvPicPr>
        <p:blipFill>
          <a:blip r:embed="rId3"/>
          <a:stretch>
            <a:fillRect/>
          </a:stretch>
        </p:blipFill>
        <p:spPr>
          <a:xfrm>
            <a:off x="7515921" y="579256"/>
            <a:ext cx="4305015" cy="300892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0D31B6E0-3C6F-161E-B474-87B5AEDB0AE8}"/>
              </a:ext>
            </a:extLst>
          </p:cNvPr>
          <p:cNvPicPr>
            <a:picLocks noChangeAspect="1"/>
          </p:cNvPicPr>
          <p:nvPr/>
        </p:nvPicPr>
        <p:blipFill>
          <a:blip r:embed="rId4"/>
          <a:stretch>
            <a:fillRect/>
          </a:stretch>
        </p:blipFill>
        <p:spPr>
          <a:xfrm>
            <a:off x="7519883" y="3584241"/>
            <a:ext cx="4390970" cy="2611267"/>
          </a:xfrm>
          <a:prstGeom prst="rect">
            <a:avLst/>
          </a:prstGeom>
        </p:spPr>
      </p:pic>
      <p:sp>
        <p:nvSpPr>
          <p:cNvPr id="8" name="TextBox 7">
            <a:extLst>
              <a:ext uri="{FF2B5EF4-FFF2-40B4-BE49-F238E27FC236}">
                <a16:creationId xmlns:a16="http://schemas.microsoft.com/office/drawing/2014/main" id="{5768FF64-E690-3FAE-6B40-7727AA4F3CEA}"/>
              </a:ext>
            </a:extLst>
          </p:cNvPr>
          <p:cNvSpPr txBox="1"/>
          <p:nvPr/>
        </p:nvSpPr>
        <p:spPr>
          <a:xfrm>
            <a:off x="428498" y="6195508"/>
            <a:ext cx="10646373" cy="253916"/>
          </a:xfrm>
          <a:prstGeom prst="rect">
            <a:avLst/>
          </a:prstGeom>
          <a:noFill/>
        </p:spPr>
        <p:txBody>
          <a:bodyPr wrap="square">
            <a:spAutoFit/>
          </a:bodyPr>
          <a:lstStyle/>
          <a:p>
            <a:r>
              <a:rPr lang="en-US" sz="1050" dirty="0">
                <a:solidFill>
                  <a:schemeClr val="bg1">
                    <a:lumMod val="50000"/>
                  </a:schemeClr>
                </a:solidFill>
                <a:latin typeface="Gill Sans MT" panose="020B0502020104020203" pitchFamily="34" charset="77"/>
              </a:rPr>
              <a:t>Refer to pages 20, 22-23 here: </a:t>
            </a:r>
            <a:r>
              <a:rPr lang="en-US" sz="1050" i="1" u="sng" dirty="0">
                <a:solidFill>
                  <a:srgbClr val="0563C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lang="en-US" sz="1050" i="1" dirty="0">
              <a:solidFill>
                <a:schemeClr val="bg1">
                  <a:lumMod val="50000"/>
                </a:schemeClr>
              </a:solidFill>
              <a:latin typeface="Gill Sans MT" panose="020B0502020104020203" pitchFamily="34" charset="77"/>
            </a:endParaRPr>
          </a:p>
        </p:txBody>
      </p:sp>
      <p:sp>
        <p:nvSpPr>
          <p:cNvPr id="2" name="Title 1">
            <a:extLst>
              <a:ext uri="{FF2B5EF4-FFF2-40B4-BE49-F238E27FC236}">
                <a16:creationId xmlns:a16="http://schemas.microsoft.com/office/drawing/2014/main" id="{8DA0F65D-139B-4FBC-10E1-08290DD55967}"/>
              </a:ext>
            </a:extLst>
          </p:cNvPr>
          <p:cNvSpPr txBox="1">
            <a:spLocks/>
          </p:cNvSpPr>
          <p:nvPr/>
        </p:nvSpPr>
        <p:spPr>
          <a:xfrm>
            <a:off x="252724" y="483900"/>
            <a:ext cx="8609085" cy="41139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3200" dirty="0">
                <a:solidFill>
                  <a:srgbClr val="237C9A"/>
                </a:solidFill>
                <a:latin typeface="Gill Sans MT" panose="020B0502020104020203" pitchFamily="34" charset="77"/>
              </a:rPr>
              <a:t>Only use Feed the Future fonts</a:t>
            </a:r>
          </a:p>
          <a:p>
            <a:endParaRPr lang="en-US" sz="3200" dirty="0">
              <a:solidFill>
                <a:srgbClr val="237C9A"/>
              </a:solidFill>
              <a:latin typeface="Gill Sans MT" panose="020B0502020104020203" pitchFamily="34" charset="77"/>
            </a:endParaRPr>
          </a:p>
        </p:txBody>
      </p:sp>
    </p:spTree>
    <p:extLst>
      <p:ext uri="{BB962C8B-B14F-4D97-AF65-F5344CB8AC3E}">
        <p14:creationId xmlns:p14="http://schemas.microsoft.com/office/powerpoint/2010/main" val="21422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7da23b23bd_1_122"/>
          <p:cNvSpPr txBox="1">
            <a:spLocks noGrp="1"/>
          </p:cNvSpPr>
          <p:nvPr>
            <p:ph type="title"/>
          </p:nvPr>
        </p:nvSpPr>
        <p:spPr>
          <a:xfrm>
            <a:off x="831000" y="639017"/>
            <a:ext cx="10363200" cy="53699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Always Include Disclaimer Language </a:t>
            </a:r>
            <a:endParaRPr sz="3200" u="none" strike="noStrike" cap="none" dirty="0">
              <a:solidFill>
                <a:schemeClr val="dk2"/>
              </a:solidFill>
            </a:endParaRPr>
          </a:p>
        </p:txBody>
      </p:sp>
      <p:sp>
        <p:nvSpPr>
          <p:cNvPr id="270" name="Google Shape;270;g27da23b23bd_1_122"/>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23</a:t>
            </a:fld>
            <a:endParaRPr/>
          </a:p>
        </p:txBody>
      </p:sp>
      <p:sp>
        <p:nvSpPr>
          <p:cNvPr id="272" name="Google Shape;272;g27da23b23bd_1_122"/>
          <p:cNvSpPr txBox="1"/>
          <p:nvPr/>
        </p:nvSpPr>
        <p:spPr>
          <a:xfrm>
            <a:off x="1348089" y="1429340"/>
            <a:ext cx="7781624" cy="14926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dk1"/>
                </a:solidFill>
                <a:latin typeface="Gill Sans"/>
                <a:ea typeface="Gill Sans"/>
                <a:cs typeface="Gill Sans"/>
                <a:sym typeface="Gill Sans"/>
              </a:rPr>
              <a:t>Per USAID-regulations, all USAID-funded public communications must incorporate an appropriate disclaimer to make it clear that the communication is USAID-funded, but does not constitute USAID corporate communications. </a:t>
            </a:r>
          </a:p>
          <a:p>
            <a:pPr marL="0" lvl="0" indent="0" algn="l" rtl="0">
              <a:spcBef>
                <a:spcPts val="0"/>
              </a:spcBef>
              <a:spcAft>
                <a:spcPts val="0"/>
              </a:spcAft>
              <a:buNone/>
            </a:pPr>
            <a:endParaRPr lang="en-US" sz="1700" dirty="0">
              <a:solidFill>
                <a:schemeClr val="dk1"/>
              </a:solidFill>
              <a:latin typeface="Gill Sans"/>
              <a:cs typeface="Gill Sans"/>
              <a:sym typeface="Gill Sans"/>
            </a:endParaRPr>
          </a:p>
          <a:p>
            <a:pPr marL="0" lvl="0" indent="0" algn="l" rtl="0">
              <a:spcBef>
                <a:spcPts val="0"/>
              </a:spcBef>
              <a:spcAft>
                <a:spcPts val="0"/>
              </a:spcAft>
              <a:buNone/>
            </a:pPr>
            <a:r>
              <a:rPr lang="en-US" sz="1700" dirty="0">
                <a:solidFill>
                  <a:schemeClr val="dk1"/>
                </a:solidFill>
                <a:latin typeface="Gill Sans"/>
                <a:cs typeface="Gill Sans"/>
                <a:sym typeface="Gill Sans"/>
              </a:rPr>
              <a:t>Below is an example of disclaimer language to include in your materials:</a:t>
            </a:r>
            <a:endParaRPr dirty="0"/>
          </a:p>
        </p:txBody>
      </p:sp>
      <p:sp>
        <p:nvSpPr>
          <p:cNvPr id="274" name="Google Shape;274;g27da23b23bd_1_122"/>
          <p:cNvSpPr txBox="1"/>
          <p:nvPr/>
        </p:nvSpPr>
        <p:spPr>
          <a:xfrm>
            <a:off x="831000" y="6160725"/>
            <a:ext cx="1053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dirty="0">
                <a:solidFill>
                  <a:srgbClr val="7F7F7F"/>
                </a:solidFill>
                <a:latin typeface="Gill Sans"/>
                <a:ea typeface="Gill Sans"/>
                <a:cs typeface="Gill Sans"/>
                <a:sym typeface="Gill Sans"/>
              </a:rPr>
              <a:t>Citation: Page 42 of the Feed the Future Graphic and Naming Standards Manual, available at: </a:t>
            </a:r>
            <a:r>
              <a:rPr lang="en-US" sz="1050" i="1" u="sng" dirty="0">
                <a:solidFill>
                  <a:srgbClr val="0563C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sz="1050" i="1" dirty="0">
              <a:solidFill>
                <a:srgbClr val="7F7F7F"/>
              </a:solidFill>
              <a:latin typeface="Gill Sans"/>
              <a:ea typeface="Gill Sans"/>
              <a:cs typeface="Gill Sans"/>
              <a:sym typeface="Gill Sans"/>
            </a:endParaRPr>
          </a:p>
        </p:txBody>
      </p:sp>
      <p:sp>
        <p:nvSpPr>
          <p:cNvPr id="3" name="TextBox 2">
            <a:extLst>
              <a:ext uri="{FF2B5EF4-FFF2-40B4-BE49-F238E27FC236}">
                <a16:creationId xmlns:a16="http://schemas.microsoft.com/office/drawing/2014/main" id="{8CDD56A1-5111-25B3-EE23-4DCD29172ED2}"/>
              </a:ext>
            </a:extLst>
          </p:cNvPr>
          <p:cNvSpPr txBox="1"/>
          <p:nvPr/>
        </p:nvSpPr>
        <p:spPr>
          <a:xfrm>
            <a:off x="1615828" y="3222508"/>
            <a:ext cx="8560293" cy="2308324"/>
          </a:xfrm>
          <a:prstGeom prst="rect">
            <a:avLst/>
          </a:prstGeom>
          <a:noFill/>
        </p:spPr>
        <p:txBody>
          <a:bodyPr wrap="square">
            <a:spAutoFit/>
          </a:bodyPr>
          <a:lstStyle/>
          <a:p>
            <a:r>
              <a:rPr lang="en-US" sz="2400" b="0" i="1" dirty="0">
                <a:solidFill>
                  <a:schemeClr val="tx1">
                    <a:lumMod val="50000"/>
                    <a:lumOff val="50000"/>
                  </a:schemeClr>
                </a:solidFill>
                <a:latin typeface="Gill Sans MT" panose="020B0502020104020203" pitchFamily="34" charset="77"/>
                <a:cs typeface="Gill Sans Light" panose="020B0302020104020203" pitchFamily="34" charset="-79"/>
              </a:rPr>
              <a:t>This program is made possible by the generous support of the American people through the United States Agency for International Development (USAID). The contents are the responsibility of the Feed the Future Innovation Lab for Horticulture, </a:t>
            </a:r>
            <a:r>
              <a:rPr lang="en-US" sz="2400" b="0" i="1" dirty="0">
                <a:solidFill>
                  <a:srgbClr val="C00000"/>
                </a:solidFill>
                <a:latin typeface="Gill Sans MT" panose="020B0502020104020203" pitchFamily="34" charset="77"/>
                <a:cs typeface="Gill Sans Light" panose="020B0302020104020203" pitchFamily="34" charset="-79"/>
              </a:rPr>
              <a:t>West Africa Regional Hub</a:t>
            </a:r>
            <a:r>
              <a:rPr lang="en-US" sz="2400" i="1" dirty="0">
                <a:solidFill>
                  <a:srgbClr val="C00000"/>
                </a:solidFill>
                <a:latin typeface="Gill Sans MT" panose="020B0502020104020203" pitchFamily="34" charset="77"/>
                <a:cs typeface="Gill Sans Light" panose="020B0302020104020203" pitchFamily="34" charset="-79"/>
              </a:rPr>
              <a:t> based at the University of Ghana</a:t>
            </a:r>
            <a:r>
              <a:rPr lang="en-US" sz="2400" b="0" i="1" dirty="0">
                <a:solidFill>
                  <a:schemeClr val="tx1">
                    <a:lumMod val="50000"/>
                    <a:lumOff val="50000"/>
                  </a:schemeClr>
                </a:solidFill>
                <a:latin typeface="Gill Sans MT" panose="020B0502020104020203" pitchFamily="34" charset="77"/>
                <a:cs typeface="Gill Sans Light" panose="020B0302020104020203" pitchFamily="34" charset="-79"/>
              </a:rPr>
              <a:t>, and do not necessarily reflect the views of USAID or the U.S. Government.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7da23b23bd_1_65"/>
          <p:cNvSpPr txBox="1">
            <a:spLocks noGrp="1"/>
          </p:cNvSpPr>
          <p:nvPr>
            <p:ph type="title"/>
          </p:nvPr>
        </p:nvSpPr>
        <p:spPr>
          <a:xfrm>
            <a:off x="854242" y="671708"/>
            <a:ext cx="10363200" cy="64804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200"/>
              <a:buFont typeface="Cabin"/>
              <a:buNone/>
            </a:pPr>
            <a:r>
              <a:rPr lang="en-US" dirty="0"/>
              <a:t>What </a:t>
            </a:r>
            <a:r>
              <a:rPr lang="en-US" u="sng" dirty="0"/>
              <a:t>to Do </a:t>
            </a:r>
            <a:r>
              <a:rPr lang="en-US" dirty="0"/>
              <a:t>When Branding Your Materials</a:t>
            </a:r>
            <a:endParaRPr sz="3200" u="none" strike="noStrike" cap="none" dirty="0">
              <a:solidFill>
                <a:schemeClr val="dk2"/>
              </a:solidFill>
            </a:endParaRPr>
          </a:p>
        </p:txBody>
      </p:sp>
      <p:sp>
        <p:nvSpPr>
          <p:cNvPr id="207" name="Google Shape;207;g27da23b23bd_1_65"/>
          <p:cNvSpPr txBox="1">
            <a:spLocks noGrp="1"/>
          </p:cNvSpPr>
          <p:nvPr>
            <p:ph type="body" idx="1"/>
          </p:nvPr>
        </p:nvSpPr>
        <p:spPr>
          <a:xfrm>
            <a:off x="1097885" y="1723090"/>
            <a:ext cx="9960639" cy="4194300"/>
          </a:xfrm>
          <a:prstGeom prst="rect">
            <a:avLst/>
          </a:prstGeom>
          <a:noFill/>
          <a:ln>
            <a:noFill/>
          </a:ln>
        </p:spPr>
        <p:txBody>
          <a:bodyPr spcFirstLastPara="1" wrap="square" lIns="91425" tIns="45700" rIns="91425" bIns="45700" anchor="t" anchorCtr="0">
            <a:noAutofit/>
          </a:bodyPr>
          <a:lstStyle/>
          <a:p>
            <a:pPr marL="274320" marR="0" lvl="1" indent="-267970" algn="l" rtl="0">
              <a:lnSpc>
                <a:spcPct val="100000"/>
              </a:lnSpc>
              <a:spcBef>
                <a:spcPts val="0"/>
              </a:spcBef>
              <a:spcAft>
                <a:spcPts val="0"/>
              </a:spcAft>
              <a:buClr>
                <a:schemeClr val="accent2"/>
              </a:buClr>
              <a:buSzPts val="1900"/>
              <a:buFont typeface="Arial"/>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use the templates on the Horticulture Innovation Lab website (</a:t>
            </a:r>
            <a:r>
              <a:rPr lang="en-US" sz="1900" i="1" dirty="0">
                <a:latin typeface="Gill Sans"/>
                <a:ea typeface="Gill Sans"/>
                <a:cs typeface="Gill Sans"/>
                <a:sym typeface="Gill Sans"/>
                <a:hlinkClick r:id="rId3"/>
              </a:rPr>
              <a:t>horticulture.ucdavis.edu/branding-communications</a:t>
            </a:r>
            <a:r>
              <a:rPr lang="en-US" sz="1900" dirty="0">
                <a:latin typeface="Gill Sans"/>
                <a:ea typeface="Gill Sans"/>
                <a:cs typeface="Gill Sans"/>
                <a:sym typeface="Gill Sans"/>
              </a:rPr>
              <a:t>) </a:t>
            </a:r>
            <a:endParaRPr sz="1900" dirty="0">
              <a:latin typeface="Gill Sans"/>
              <a:ea typeface="Gill Sans"/>
              <a:cs typeface="Gill Sans"/>
              <a:sym typeface="Gill Sans"/>
            </a:endParaRPr>
          </a:p>
          <a:p>
            <a:pPr marL="274320" marR="0" lvl="1" indent="-267970" algn="l" rtl="0">
              <a:lnSpc>
                <a:spcPct val="100000"/>
              </a:lnSpc>
              <a:spcBef>
                <a:spcPts val="1500"/>
              </a:spcBef>
              <a:spcAft>
                <a:spcPts val="0"/>
              </a:spcAft>
              <a:buClr>
                <a:schemeClr val="accent2"/>
              </a:buClr>
              <a:buSzPts val="1900"/>
              <a:buFont typeface="Arial"/>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include your Regional Hub institution/organization logo</a:t>
            </a:r>
            <a:endParaRPr sz="1900" dirty="0">
              <a:latin typeface="Gill Sans"/>
              <a:ea typeface="Gill Sans"/>
              <a:cs typeface="Gill Sans"/>
              <a:sym typeface="Gill Sans"/>
            </a:endParaRPr>
          </a:p>
          <a:p>
            <a:pPr marL="274320" marR="0" lvl="1" indent="-267970" algn="l" rtl="0">
              <a:lnSpc>
                <a:spcPct val="100000"/>
              </a:lnSpc>
              <a:spcBef>
                <a:spcPts val="1500"/>
              </a:spcBef>
              <a:spcAft>
                <a:spcPts val="0"/>
              </a:spcAft>
              <a:buClr>
                <a:schemeClr val="accent2"/>
              </a:buClr>
              <a:buSzPts val="1900"/>
              <a:buFont typeface="Arial"/>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add the appropriate disclaimer to all communications materials (including PowerPoints, videos, reports, and websites)</a:t>
            </a:r>
            <a:endParaRPr sz="1900" dirty="0">
              <a:latin typeface="Gill Sans"/>
              <a:ea typeface="Gill Sans"/>
              <a:cs typeface="Gill Sans"/>
              <a:sym typeface="Gill Sans"/>
            </a:endParaRPr>
          </a:p>
          <a:p>
            <a:pPr marL="274320" marR="0" lvl="1" indent="-267970" algn="l" rtl="0">
              <a:lnSpc>
                <a:spcPct val="100000"/>
              </a:lnSpc>
              <a:spcBef>
                <a:spcPts val="1500"/>
              </a:spcBef>
              <a:spcAft>
                <a:spcPts val="0"/>
              </a:spcAft>
              <a:buClr>
                <a:schemeClr val="accent2"/>
              </a:buClr>
              <a:buSzPts val="1900"/>
              <a:buFont typeface="Arial"/>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use the approved Feed the Future color palette (pg. 19 of the Feed the Future guidelines)</a:t>
            </a:r>
            <a:endParaRPr sz="1900" dirty="0">
              <a:latin typeface="Gill Sans"/>
              <a:ea typeface="Gill Sans"/>
              <a:cs typeface="Gill Sans"/>
              <a:sym typeface="Gill Sans"/>
            </a:endParaRPr>
          </a:p>
          <a:p>
            <a:pPr marL="274320" marR="0" lvl="1" indent="-267970" algn="l" rtl="0">
              <a:lnSpc>
                <a:spcPct val="100000"/>
              </a:lnSpc>
              <a:spcBef>
                <a:spcPts val="1500"/>
              </a:spcBef>
              <a:spcAft>
                <a:spcPts val="0"/>
              </a:spcAft>
              <a:buSzPts val="1900"/>
              <a:buFont typeface="Gill Sans"/>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follow Horticulture Innovation Lab’s approved branding and marking plan</a:t>
            </a:r>
            <a:endParaRPr sz="1900" dirty="0">
              <a:latin typeface="Gill Sans"/>
              <a:ea typeface="Gill Sans"/>
              <a:cs typeface="Gill Sans"/>
              <a:sym typeface="Gill Sans"/>
            </a:endParaRPr>
          </a:p>
          <a:p>
            <a:pPr marL="274320" marR="0" lvl="1" indent="-267970" algn="l" rtl="0">
              <a:lnSpc>
                <a:spcPct val="100000"/>
              </a:lnSpc>
              <a:spcBef>
                <a:spcPts val="1500"/>
              </a:spcBef>
              <a:spcAft>
                <a:spcPts val="1000"/>
              </a:spcAft>
              <a:buSzPts val="1900"/>
              <a:buFont typeface="Gill Sans"/>
              <a:buChar char="•"/>
            </a:pPr>
            <a:r>
              <a:rPr lang="en-US" sz="1900" b="1" dirty="0">
                <a:latin typeface="Gill Sans"/>
                <a:ea typeface="Gill Sans"/>
                <a:cs typeface="Gill Sans"/>
                <a:sym typeface="Gill Sans"/>
              </a:rPr>
              <a:t>Do </a:t>
            </a:r>
            <a:r>
              <a:rPr lang="en-US" sz="1900" dirty="0">
                <a:latin typeface="Gill Sans"/>
                <a:ea typeface="Gill Sans"/>
                <a:cs typeface="Gill Sans"/>
                <a:sym typeface="Gill Sans"/>
              </a:rPr>
              <a:t>reach out to us with questions! </a:t>
            </a:r>
            <a:endParaRPr sz="1900" dirty="0">
              <a:latin typeface="Gill Sans"/>
              <a:ea typeface="Gill Sans"/>
              <a:cs typeface="Gill Sans"/>
              <a:sym typeface="Gill Sans"/>
            </a:endParaRPr>
          </a:p>
        </p:txBody>
      </p:sp>
      <p:sp>
        <p:nvSpPr>
          <p:cNvPr id="208" name="Google Shape;208;g27da23b23bd_1_65"/>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24</a:t>
            </a:fld>
            <a:endParaRPr/>
          </a:p>
        </p:txBody>
      </p:sp>
      <p:sp>
        <p:nvSpPr>
          <p:cNvPr id="4" name="TextBox 3">
            <a:extLst>
              <a:ext uri="{FF2B5EF4-FFF2-40B4-BE49-F238E27FC236}">
                <a16:creationId xmlns:a16="http://schemas.microsoft.com/office/drawing/2014/main" id="{7F8C88F0-D8B2-F202-33EF-77846EF4A1B8}"/>
              </a:ext>
            </a:extLst>
          </p:cNvPr>
          <p:cNvSpPr txBox="1"/>
          <p:nvPr/>
        </p:nvSpPr>
        <p:spPr>
          <a:xfrm>
            <a:off x="5833974" y="6320727"/>
            <a:ext cx="6229350" cy="253916"/>
          </a:xfrm>
          <a:prstGeom prst="rect">
            <a:avLst/>
          </a:prstGeom>
          <a:noFill/>
        </p:spPr>
        <p:txBody>
          <a:bodyPr wrap="square">
            <a:spAutoFit/>
          </a:bodyPr>
          <a:lstStyle/>
          <a:p>
            <a:r>
              <a:rPr lang="en-US" sz="1050" dirty="0">
                <a:latin typeface="Gill Sans"/>
                <a:ea typeface="Gill Sans"/>
                <a:cs typeface="Gill Sans"/>
                <a:sym typeface="Gill Sans"/>
              </a:rPr>
              <a:t>Feed the Future guidelines: </a:t>
            </a:r>
            <a:r>
              <a:rPr lang="en-US" sz="1050" i="1" u="sng" dirty="0">
                <a:solidFill>
                  <a:srgbClr val="0563C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feedthefuture.gov/resource/feed-the-future-graphic-and-naming-standards-manual/</a:t>
            </a:r>
            <a:r>
              <a:rPr lang="en-US" sz="1050" i="1" dirty="0">
                <a:solidFill>
                  <a:srgbClr val="7F7F7F"/>
                </a:solidFill>
                <a:latin typeface="Gill Sans"/>
                <a:ea typeface="Gill Sans"/>
                <a:cs typeface="Gill Sans"/>
                <a:sym typeface="Gill Sans"/>
              </a:rPr>
              <a:t> </a:t>
            </a:r>
            <a:endParaRPr lang="en-US" sz="10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7da23b23bd_1_72"/>
          <p:cNvSpPr txBox="1">
            <a:spLocks noGrp="1"/>
          </p:cNvSpPr>
          <p:nvPr>
            <p:ph type="title"/>
          </p:nvPr>
        </p:nvSpPr>
        <p:spPr>
          <a:xfrm>
            <a:off x="854242" y="634049"/>
            <a:ext cx="10363200" cy="58432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200"/>
              <a:buFont typeface="Cabin"/>
              <a:buNone/>
            </a:pPr>
            <a:r>
              <a:rPr lang="en-US" dirty="0"/>
              <a:t>What </a:t>
            </a:r>
            <a:r>
              <a:rPr lang="en-US" u="sng" dirty="0"/>
              <a:t>Not</a:t>
            </a:r>
            <a:r>
              <a:rPr lang="en-US" dirty="0"/>
              <a:t> to Do</a:t>
            </a:r>
            <a:endParaRPr sz="3200" u="none" strike="noStrike" cap="none" dirty="0">
              <a:solidFill>
                <a:schemeClr val="dk2"/>
              </a:solidFill>
            </a:endParaRPr>
          </a:p>
        </p:txBody>
      </p:sp>
      <p:sp>
        <p:nvSpPr>
          <p:cNvPr id="215" name="Google Shape;215;g27da23b23bd_1_72"/>
          <p:cNvSpPr txBox="1">
            <a:spLocks noGrp="1"/>
          </p:cNvSpPr>
          <p:nvPr>
            <p:ph type="body" idx="1"/>
          </p:nvPr>
        </p:nvSpPr>
        <p:spPr>
          <a:xfrm>
            <a:off x="854242" y="1492150"/>
            <a:ext cx="5380446" cy="4393825"/>
          </a:xfrm>
          <a:prstGeom prst="rect">
            <a:avLst/>
          </a:prstGeom>
          <a:noFill/>
          <a:ln>
            <a:noFill/>
          </a:ln>
        </p:spPr>
        <p:txBody>
          <a:bodyPr spcFirstLastPara="1" wrap="square" lIns="91425" tIns="45700" rIns="91425" bIns="45700" anchor="t" anchorCtr="0">
            <a:noAutofit/>
          </a:bodyPr>
          <a:lstStyle/>
          <a:p>
            <a:pPr marL="274320" marR="0" lvl="1" indent="-255270" algn="l" rtl="0">
              <a:lnSpc>
                <a:spcPct val="100000"/>
              </a:lnSpc>
              <a:spcBef>
                <a:spcPts val="0"/>
              </a:spcBef>
              <a:spcAft>
                <a:spcPts val="0"/>
              </a:spcAft>
              <a:buClr>
                <a:schemeClr val="accent2"/>
              </a:buClr>
              <a:buSzPts val="1700"/>
              <a:buFont typeface="Arial"/>
              <a:buChar char="•"/>
            </a:pPr>
            <a:r>
              <a:rPr lang="en-US" sz="1700" b="1" dirty="0">
                <a:latin typeface="Gill Sans"/>
                <a:ea typeface="Gill Sans"/>
                <a:cs typeface="Gill Sans"/>
                <a:sym typeface="Gill Sans"/>
              </a:rPr>
              <a:t>DON’T</a:t>
            </a:r>
            <a:r>
              <a:rPr lang="en-US" sz="1700" dirty="0">
                <a:latin typeface="Gill Sans"/>
                <a:ea typeface="Gill Sans"/>
                <a:cs typeface="Gill Sans"/>
                <a:sym typeface="Gill Sans"/>
              </a:rPr>
              <a:t> use an unapproved project logo </a:t>
            </a:r>
            <a:endParaRPr sz="1700" dirty="0">
              <a:latin typeface="Gill Sans"/>
              <a:ea typeface="Gill Sans"/>
              <a:cs typeface="Gill Sans"/>
              <a:sym typeface="Gill Sans"/>
            </a:endParaRPr>
          </a:p>
          <a:p>
            <a:pPr marL="274320" marR="0" lvl="1" indent="-255270" algn="l" rtl="0">
              <a:lnSpc>
                <a:spcPct val="100000"/>
              </a:lnSpc>
              <a:spcBef>
                <a:spcPts val="1500"/>
              </a:spcBef>
              <a:spcAft>
                <a:spcPts val="0"/>
              </a:spcAft>
              <a:buClr>
                <a:schemeClr val="accent2"/>
              </a:buClr>
              <a:buSzPts val="1700"/>
              <a:buFont typeface="Arial"/>
              <a:buChar char="•"/>
            </a:pPr>
            <a:r>
              <a:rPr lang="en-US" sz="1700" b="1" dirty="0">
                <a:latin typeface="Gill Sans"/>
                <a:ea typeface="Gill Sans"/>
                <a:cs typeface="Gill Sans"/>
                <a:sym typeface="Gill Sans"/>
              </a:rPr>
              <a:t>DON’T </a:t>
            </a:r>
            <a:r>
              <a:rPr lang="en-US" sz="1700" dirty="0">
                <a:latin typeface="Gill Sans"/>
                <a:ea typeface="Gill Sans"/>
                <a:cs typeface="Gill Sans"/>
                <a:sym typeface="Gill Sans"/>
              </a:rPr>
              <a:t>leave the Horticulture Innovation Lab or Regional Hub logos off communications materials or place either to the right of other partners’ logos</a:t>
            </a:r>
            <a:endParaRPr sz="1600" dirty="0">
              <a:latin typeface="Gill Sans"/>
              <a:ea typeface="Gill Sans"/>
              <a:cs typeface="Gill Sans"/>
              <a:sym typeface="Gill Sans"/>
            </a:endParaRPr>
          </a:p>
          <a:p>
            <a:pPr marL="274320" marR="0" lvl="1" indent="-255270" algn="l" rtl="0">
              <a:lnSpc>
                <a:spcPct val="100000"/>
              </a:lnSpc>
              <a:spcBef>
                <a:spcPts val="1500"/>
              </a:spcBef>
              <a:spcAft>
                <a:spcPts val="0"/>
              </a:spcAft>
              <a:buClr>
                <a:schemeClr val="accent2"/>
              </a:buClr>
              <a:buSzPts val="1700"/>
              <a:buFont typeface="Arial"/>
              <a:buChar char="•"/>
            </a:pPr>
            <a:r>
              <a:rPr lang="en-US" sz="1700" b="1" dirty="0">
                <a:latin typeface="Gill Sans"/>
                <a:ea typeface="Gill Sans"/>
                <a:cs typeface="Gill Sans"/>
                <a:sym typeface="Gill Sans"/>
              </a:rPr>
              <a:t>DON’T </a:t>
            </a:r>
            <a:r>
              <a:rPr lang="en-US" sz="1700" dirty="0">
                <a:latin typeface="Gill Sans"/>
                <a:ea typeface="Gill Sans"/>
                <a:cs typeface="Gill Sans"/>
                <a:sym typeface="Gill Sans"/>
              </a:rPr>
              <a:t>abbreviate “Feed the Future” to “FTF” </a:t>
            </a:r>
            <a:endParaRPr sz="1700" dirty="0">
              <a:latin typeface="Gill Sans"/>
              <a:ea typeface="Gill Sans"/>
              <a:cs typeface="Gill Sans"/>
              <a:sym typeface="Gill Sans"/>
            </a:endParaRPr>
          </a:p>
          <a:p>
            <a:pPr marL="274320" marR="0" lvl="1" indent="-255270" algn="l" rtl="0">
              <a:lnSpc>
                <a:spcPct val="100000"/>
              </a:lnSpc>
              <a:spcBef>
                <a:spcPts val="1500"/>
              </a:spcBef>
              <a:spcAft>
                <a:spcPts val="0"/>
              </a:spcAft>
              <a:buSzPts val="1700"/>
              <a:buFont typeface="Gill Sans"/>
              <a:buChar char="•"/>
            </a:pPr>
            <a:r>
              <a:rPr lang="en-US" sz="1700" b="1" dirty="0">
                <a:latin typeface="Gill Sans"/>
                <a:ea typeface="Gill Sans"/>
                <a:cs typeface="Gill Sans"/>
                <a:sym typeface="Gill Sans"/>
              </a:rPr>
              <a:t>DON’T</a:t>
            </a:r>
            <a:r>
              <a:rPr lang="en-US" sz="1700" dirty="0">
                <a:latin typeface="Gill Sans"/>
                <a:ea typeface="Gill Sans"/>
                <a:cs typeface="Gill Sans"/>
                <a:sym typeface="Gill Sans"/>
              </a:rPr>
              <a:t> abbreviate “Horticulture Innovation Lab” to “HIL” </a:t>
            </a:r>
            <a:endParaRPr sz="1700" dirty="0">
              <a:latin typeface="Gill Sans"/>
              <a:ea typeface="Gill Sans"/>
              <a:cs typeface="Gill Sans"/>
              <a:sym typeface="Gill Sans"/>
            </a:endParaRPr>
          </a:p>
          <a:p>
            <a:pPr marL="274320" marR="0" lvl="1" indent="-255270" algn="l" rtl="0">
              <a:lnSpc>
                <a:spcPct val="100000"/>
              </a:lnSpc>
              <a:spcBef>
                <a:spcPts val="1500"/>
              </a:spcBef>
              <a:spcAft>
                <a:spcPts val="0"/>
              </a:spcAft>
              <a:buSzPts val="1700"/>
              <a:buFont typeface="Gill Sans"/>
              <a:buChar char="•"/>
            </a:pPr>
            <a:r>
              <a:rPr lang="en-US" sz="1700" b="1" dirty="0">
                <a:latin typeface="Gill Sans"/>
                <a:ea typeface="Gill Sans"/>
                <a:cs typeface="Gill Sans"/>
                <a:sym typeface="Gill Sans"/>
              </a:rPr>
              <a:t>DON’T</a:t>
            </a:r>
            <a:r>
              <a:rPr lang="en-US" sz="1700" dirty="0">
                <a:latin typeface="Gill Sans"/>
                <a:ea typeface="Gill Sans"/>
                <a:cs typeface="Gill Sans"/>
                <a:sym typeface="Gill Sans"/>
              </a:rPr>
              <a:t> shorten or abbreviate the Project name</a:t>
            </a:r>
            <a:endParaRPr sz="1700" dirty="0">
              <a:latin typeface="Gill Sans"/>
              <a:ea typeface="Gill Sans"/>
              <a:cs typeface="Gill Sans"/>
              <a:sym typeface="Gill Sans"/>
            </a:endParaRPr>
          </a:p>
          <a:p>
            <a:pPr marL="274320" marR="0" lvl="1" indent="-255270" algn="l" rtl="0">
              <a:lnSpc>
                <a:spcPct val="100000"/>
              </a:lnSpc>
              <a:spcBef>
                <a:spcPts val="1500"/>
              </a:spcBef>
              <a:spcAft>
                <a:spcPts val="0"/>
              </a:spcAft>
              <a:buClr>
                <a:schemeClr val="accent2"/>
              </a:buClr>
              <a:buSzPts val="1700"/>
              <a:buFont typeface="Arial"/>
              <a:buChar char="•"/>
            </a:pPr>
            <a:r>
              <a:rPr lang="en-US" sz="1700" b="1" dirty="0">
                <a:latin typeface="Gill Sans"/>
                <a:ea typeface="Gill Sans"/>
                <a:cs typeface="Gill Sans"/>
                <a:sym typeface="Gill Sans"/>
              </a:rPr>
              <a:t>DON’T </a:t>
            </a:r>
            <a:r>
              <a:rPr lang="en-US" sz="1700" dirty="0">
                <a:latin typeface="Gill Sans"/>
                <a:ea typeface="Gill Sans"/>
                <a:cs typeface="Gill Sans"/>
                <a:sym typeface="Gill Sans"/>
              </a:rPr>
              <a:t>include Feed the Future or USAID logos in administrative materials (business cards, email signatures)  </a:t>
            </a:r>
            <a:endParaRPr sz="1700" dirty="0">
              <a:latin typeface="Gill Sans"/>
              <a:ea typeface="Gill Sans"/>
              <a:cs typeface="Gill Sans"/>
              <a:sym typeface="Gill Sans"/>
            </a:endParaRPr>
          </a:p>
          <a:p>
            <a:pPr marL="274320" marR="0" lvl="1" indent="-255270" algn="l" rtl="0">
              <a:lnSpc>
                <a:spcPct val="100000"/>
              </a:lnSpc>
              <a:spcBef>
                <a:spcPts val="1500"/>
              </a:spcBef>
              <a:spcAft>
                <a:spcPts val="0"/>
              </a:spcAft>
              <a:buClr>
                <a:schemeClr val="accent2"/>
              </a:buClr>
              <a:buSzPts val="1700"/>
              <a:buFont typeface="Arial"/>
              <a:buChar char="•"/>
            </a:pPr>
            <a:r>
              <a:rPr lang="en-US" sz="1700" b="1" dirty="0">
                <a:latin typeface="Gill Sans"/>
                <a:ea typeface="Gill Sans"/>
                <a:cs typeface="Gill Sans"/>
                <a:sym typeface="Gill Sans"/>
              </a:rPr>
              <a:t>DON’T</a:t>
            </a:r>
            <a:r>
              <a:rPr lang="en-US" sz="1700" dirty="0">
                <a:latin typeface="Gill Sans"/>
                <a:ea typeface="Gill Sans"/>
                <a:cs typeface="Gill Sans"/>
                <a:sym typeface="Gill Sans"/>
              </a:rPr>
              <a:t> place other logos next to the Feed the Future logo at the top of the page </a:t>
            </a:r>
            <a:endParaRPr sz="1700" dirty="0">
              <a:latin typeface="Gill Sans"/>
              <a:ea typeface="Gill Sans"/>
              <a:cs typeface="Gill Sans"/>
              <a:sym typeface="Gill Sans"/>
            </a:endParaRPr>
          </a:p>
          <a:p>
            <a:pPr marL="914400" marR="0" lvl="0" indent="0" algn="l" rtl="0">
              <a:lnSpc>
                <a:spcPct val="100000"/>
              </a:lnSpc>
              <a:spcBef>
                <a:spcPts val="1500"/>
              </a:spcBef>
              <a:spcAft>
                <a:spcPts val="1000"/>
              </a:spcAft>
              <a:buNone/>
            </a:pPr>
            <a:endParaRPr sz="1900" dirty="0">
              <a:latin typeface="Gill Sans"/>
              <a:ea typeface="Gill Sans"/>
              <a:cs typeface="Gill Sans"/>
              <a:sym typeface="Gill Sans"/>
            </a:endParaRPr>
          </a:p>
        </p:txBody>
      </p:sp>
      <p:sp>
        <p:nvSpPr>
          <p:cNvPr id="216" name="Google Shape;216;g27da23b23bd_1_72"/>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25</a:t>
            </a:fld>
            <a:endParaRPr/>
          </a:p>
        </p:txBody>
      </p:sp>
      <p:sp>
        <p:nvSpPr>
          <p:cNvPr id="217" name="Google Shape;217;g27da23b23bd_1_72"/>
          <p:cNvSpPr/>
          <p:nvPr/>
        </p:nvSpPr>
        <p:spPr>
          <a:xfrm>
            <a:off x="6496234" y="1292334"/>
            <a:ext cx="5005800" cy="4227000"/>
          </a:xfrm>
          <a:prstGeom prst="rect">
            <a:avLst/>
          </a:prstGeom>
          <a:gradFill>
            <a:gsLst>
              <a:gs pos="0">
                <a:srgbClr val="D4E5F5"/>
              </a:gs>
              <a:gs pos="100000">
                <a:srgbClr val="70A4D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18" name="Google Shape;218;g27da23b23bd_1_72"/>
          <p:cNvSpPr txBox="1"/>
          <p:nvPr/>
        </p:nvSpPr>
        <p:spPr>
          <a:xfrm>
            <a:off x="6840975" y="1988550"/>
            <a:ext cx="4829100" cy="40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0" dirty="0">
                <a:latin typeface="Cabin"/>
                <a:ea typeface="Cabin"/>
                <a:cs typeface="Cabin"/>
                <a:sym typeface="Cabin"/>
              </a:rPr>
              <a:t>FTF</a:t>
            </a:r>
            <a:endParaRPr sz="20000" dirty="0">
              <a:latin typeface="Cabin"/>
              <a:ea typeface="Cabin"/>
              <a:cs typeface="Cabin"/>
              <a:sym typeface="Cabin"/>
            </a:endParaRPr>
          </a:p>
        </p:txBody>
      </p:sp>
      <p:sp>
        <p:nvSpPr>
          <p:cNvPr id="219" name="Google Shape;219;g27da23b23bd_1_72"/>
          <p:cNvSpPr/>
          <p:nvPr/>
        </p:nvSpPr>
        <p:spPr>
          <a:xfrm rot="2453732">
            <a:off x="6268887" y="3369657"/>
            <a:ext cx="5005791" cy="118673"/>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27da23b23bd_1_72"/>
          <p:cNvSpPr/>
          <p:nvPr/>
        </p:nvSpPr>
        <p:spPr>
          <a:xfrm rot="-2378732">
            <a:off x="6496298" y="3410721"/>
            <a:ext cx="5005673" cy="11846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4182F27-554A-BC84-DB29-FF911478FBC0}"/>
              </a:ext>
            </a:extLst>
          </p:cNvPr>
          <p:cNvSpPr txBox="1"/>
          <p:nvPr/>
        </p:nvSpPr>
        <p:spPr>
          <a:xfrm>
            <a:off x="10615613" y="6314475"/>
            <a:ext cx="1157679" cy="266419"/>
          </a:xfrm>
          <a:prstGeom prst="rect">
            <a:avLst/>
          </a:prstGeom>
          <a:noFill/>
        </p:spPr>
        <p:txBody>
          <a:bodyPr wrap="square">
            <a:spAutoFit/>
          </a:bodyPr>
          <a:lstStyle/>
          <a:p>
            <a:r>
              <a:rPr lang="en-US" sz="1100" i="1" dirty="0">
                <a:solidFill>
                  <a:schemeClr val="bg1">
                    <a:lumMod val="50000"/>
                  </a:schemeClr>
                </a:solidFill>
                <a:latin typeface="Gill Sans MT" panose="020B0502020104020203" pitchFamily="34" charset="77"/>
              </a:rPr>
              <a:t>feedthefuture.gov</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F5E093-C89A-90E2-D355-FD39E853EBE9}"/>
              </a:ext>
            </a:extLst>
          </p:cNvPr>
          <p:cNvSpPr/>
          <p:nvPr/>
        </p:nvSpPr>
        <p:spPr>
          <a:xfrm>
            <a:off x="1228725" y="1249567"/>
            <a:ext cx="9672638" cy="13650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DD0D44-78A4-F2EB-384F-4AE527A9CF99}"/>
              </a:ext>
            </a:extLst>
          </p:cNvPr>
          <p:cNvSpPr txBox="1"/>
          <p:nvPr/>
        </p:nvSpPr>
        <p:spPr>
          <a:xfrm>
            <a:off x="1829054" y="1410645"/>
            <a:ext cx="8800846" cy="1015663"/>
          </a:xfrm>
          <a:prstGeom prst="rect">
            <a:avLst/>
          </a:prstGeom>
          <a:noFill/>
        </p:spPr>
        <p:txBody>
          <a:bodyPr wrap="square">
            <a:spAutoFit/>
          </a:bodyPr>
          <a:lstStyle/>
          <a:p>
            <a:r>
              <a:rPr lang="en-US" sz="2000" i="1" dirty="0">
                <a:latin typeface="Gill Sans MT" panose="020B0502020104020203" pitchFamily="34" charset="77"/>
                <a:hlinkClick r:id="rId3"/>
              </a:rPr>
              <a:t>horticulture.ucdavis.edu/communications</a:t>
            </a:r>
            <a:br>
              <a:rPr lang="en-US" sz="2000" dirty="0">
                <a:latin typeface="Gill Sans MT" panose="020B0502020104020203" pitchFamily="34" charset="77"/>
              </a:rPr>
            </a:br>
            <a:r>
              <a:rPr lang="en-US" sz="2000" dirty="0">
                <a:latin typeface="Gill Sans MT" panose="020B0502020104020203" pitchFamily="34" charset="77"/>
              </a:rPr>
              <a:t>From this page, at the very bottom of the page, download the following templates   circled   in </a:t>
            </a:r>
            <a:r>
              <a:rPr lang="en-US" sz="2000" dirty="0">
                <a:solidFill>
                  <a:srgbClr val="518325"/>
                </a:solidFill>
                <a:latin typeface="Gill Sans MT" panose="020B0502020104020203" pitchFamily="34" charset="77"/>
              </a:rPr>
              <a:t>green</a:t>
            </a:r>
            <a:r>
              <a:rPr lang="en-US" sz="2000" dirty="0">
                <a:latin typeface="Gill Sans MT" panose="020B0502020104020203" pitchFamily="34" charset="77"/>
              </a:rPr>
              <a:t> below:</a:t>
            </a:r>
          </a:p>
        </p:txBody>
      </p:sp>
      <p:sp>
        <p:nvSpPr>
          <p:cNvPr id="2" name="Title 1">
            <a:extLst>
              <a:ext uri="{FF2B5EF4-FFF2-40B4-BE49-F238E27FC236}">
                <a16:creationId xmlns:a16="http://schemas.microsoft.com/office/drawing/2014/main" id="{8EDD33C0-5FEF-05F0-F44A-61DB98D2718B}"/>
              </a:ext>
            </a:extLst>
          </p:cNvPr>
          <p:cNvSpPr txBox="1">
            <a:spLocks/>
          </p:cNvSpPr>
          <p:nvPr/>
        </p:nvSpPr>
        <p:spPr>
          <a:xfrm>
            <a:off x="543423" y="388407"/>
            <a:ext cx="11240542" cy="672848"/>
          </a:xfrm>
          <a:prstGeom prst="rect">
            <a:avLst/>
          </a:prstGeom>
        </p:spPr>
        <p:txBody>
          <a:bodyPr>
            <a:noAutofit/>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3600" dirty="0">
                <a:solidFill>
                  <a:schemeClr val="tx2"/>
                </a:solidFill>
                <a:latin typeface="Gill Sans MT" panose="020B0502020104020203" pitchFamily="34" charset="77"/>
              </a:rPr>
              <a:t>Bookmark</a:t>
            </a:r>
            <a:r>
              <a:rPr lang="en-US" sz="4000" dirty="0">
                <a:solidFill>
                  <a:schemeClr val="tx2"/>
                </a:solidFill>
                <a:latin typeface="Gill Sans MT" panose="020B0502020104020203" pitchFamily="34" charset="77"/>
              </a:rPr>
              <a:t> this page for guidance and templates</a:t>
            </a:r>
          </a:p>
        </p:txBody>
      </p:sp>
      <p:sp>
        <p:nvSpPr>
          <p:cNvPr id="3" name="Rounded Rectangle 2">
            <a:extLst>
              <a:ext uri="{FF2B5EF4-FFF2-40B4-BE49-F238E27FC236}">
                <a16:creationId xmlns:a16="http://schemas.microsoft.com/office/drawing/2014/main" id="{CE3C3BC2-4305-C4CA-55CA-49DE0A2144BF}"/>
              </a:ext>
            </a:extLst>
          </p:cNvPr>
          <p:cNvSpPr/>
          <p:nvPr/>
        </p:nvSpPr>
        <p:spPr>
          <a:xfrm>
            <a:off x="1773985" y="2070406"/>
            <a:ext cx="954928" cy="355901"/>
          </a:xfrm>
          <a:prstGeom prst="roundRect">
            <a:avLst/>
          </a:prstGeom>
          <a:noFill/>
          <a:ln>
            <a:solidFill>
              <a:srgbClr val="518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E4F7A6-C9ED-E0B7-DEE8-93906049152A}"/>
              </a:ext>
            </a:extLst>
          </p:cNvPr>
          <p:cNvPicPr>
            <a:picLocks noChangeAspect="1"/>
          </p:cNvPicPr>
          <p:nvPr/>
        </p:nvPicPr>
        <p:blipFill>
          <a:blip r:embed="rId4"/>
          <a:stretch>
            <a:fillRect/>
          </a:stretch>
        </p:blipFill>
        <p:spPr>
          <a:xfrm>
            <a:off x="1611085" y="2775696"/>
            <a:ext cx="8350720" cy="3940789"/>
          </a:xfrm>
          <a:prstGeom prst="rect">
            <a:avLst/>
          </a:prstGeom>
        </p:spPr>
      </p:pic>
      <p:sp>
        <p:nvSpPr>
          <p:cNvPr id="10" name="Rounded Rectangle 9">
            <a:extLst>
              <a:ext uri="{FF2B5EF4-FFF2-40B4-BE49-F238E27FC236}">
                <a16:creationId xmlns:a16="http://schemas.microsoft.com/office/drawing/2014/main" id="{C86C6039-72DC-A47F-55A0-93495DA89FF5}"/>
              </a:ext>
            </a:extLst>
          </p:cNvPr>
          <p:cNvSpPr/>
          <p:nvPr/>
        </p:nvSpPr>
        <p:spPr>
          <a:xfrm>
            <a:off x="1773985" y="4411004"/>
            <a:ext cx="2406129" cy="324282"/>
          </a:xfrm>
          <a:prstGeom prst="roundRect">
            <a:avLst/>
          </a:prstGeom>
          <a:noFill/>
          <a:ln>
            <a:solidFill>
              <a:srgbClr val="518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C61691-5304-7133-718D-C2D072681C28}"/>
              </a:ext>
            </a:extLst>
          </p:cNvPr>
          <p:cNvSpPr/>
          <p:nvPr/>
        </p:nvSpPr>
        <p:spPr>
          <a:xfrm>
            <a:off x="1773985" y="5808701"/>
            <a:ext cx="2406129" cy="606462"/>
          </a:xfrm>
          <a:prstGeom prst="roundRect">
            <a:avLst/>
          </a:prstGeom>
          <a:noFill/>
          <a:ln>
            <a:solidFill>
              <a:srgbClr val="518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895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1DD0D44-78A4-F2EB-384F-4AE527A9CF99}"/>
              </a:ext>
            </a:extLst>
          </p:cNvPr>
          <p:cNvSpPr txBox="1"/>
          <p:nvPr/>
        </p:nvSpPr>
        <p:spPr>
          <a:xfrm>
            <a:off x="351401" y="776255"/>
            <a:ext cx="11105154" cy="369332"/>
          </a:xfrm>
          <a:prstGeom prst="rect">
            <a:avLst/>
          </a:prstGeom>
          <a:noFill/>
        </p:spPr>
        <p:txBody>
          <a:bodyPr wrap="square">
            <a:spAutoFit/>
          </a:bodyPr>
          <a:lstStyle/>
          <a:p>
            <a:r>
              <a:rPr lang="en-US" sz="1800" dirty="0">
                <a:latin typeface="Gill Sans MT" panose="020B0502020104020203" pitchFamily="34" charset="77"/>
              </a:rPr>
              <a:t>Downloads available at: </a:t>
            </a:r>
            <a:r>
              <a:rPr lang="en-US" sz="1800" i="1" dirty="0">
                <a:latin typeface="Gill Sans MT" panose="020B0502020104020203" pitchFamily="34" charset="77"/>
                <a:hlinkClick r:id="rId3"/>
              </a:rPr>
              <a:t>horticulture.ucdavis.edu/communications</a:t>
            </a:r>
            <a:r>
              <a:rPr lang="en-US" sz="1800" i="1" dirty="0">
                <a:latin typeface="Gill Sans MT" panose="020B0502020104020203" pitchFamily="34" charset="77"/>
              </a:rPr>
              <a:t> </a:t>
            </a:r>
            <a:endParaRPr lang="en-US" sz="1800" dirty="0">
              <a:latin typeface="Gill Sans MT" panose="020B0502020104020203" pitchFamily="34" charset="77"/>
            </a:endParaRPr>
          </a:p>
        </p:txBody>
      </p:sp>
      <p:sp>
        <p:nvSpPr>
          <p:cNvPr id="2" name="Title 1">
            <a:extLst>
              <a:ext uri="{FF2B5EF4-FFF2-40B4-BE49-F238E27FC236}">
                <a16:creationId xmlns:a16="http://schemas.microsoft.com/office/drawing/2014/main" id="{8EDD33C0-5FEF-05F0-F44A-61DB98D2718B}"/>
              </a:ext>
            </a:extLst>
          </p:cNvPr>
          <p:cNvSpPr txBox="1">
            <a:spLocks/>
          </p:cNvSpPr>
          <p:nvPr/>
        </p:nvSpPr>
        <p:spPr>
          <a:xfrm>
            <a:off x="369922" y="275196"/>
            <a:ext cx="11240542" cy="41139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3600" dirty="0">
                <a:solidFill>
                  <a:schemeClr val="tx2"/>
                </a:solidFill>
                <a:latin typeface="Gill Sans MT" panose="020B0502020104020203" pitchFamily="34" charset="77"/>
              </a:rPr>
              <a:t>Templates</a:t>
            </a:r>
          </a:p>
        </p:txBody>
      </p:sp>
      <p:pic>
        <p:nvPicPr>
          <p:cNvPr id="5" name="Picture 4" descr="A page of a website&#10;&#10;Description automatically generated">
            <a:extLst>
              <a:ext uri="{FF2B5EF4-FFF2-40B4-BE49-F238E27FC236}">
                <a16:creationId xmlns:a16="http://schemas.microsoft.com/office/drawing/2014/main" id="{AC9568F1-E67F-E90B-7E40-AE70F03CFA7B}"/>
              </a:ext>
            </a:extLst>
          </p:cNvPr>
          <p:cNvPicPr>
            <a:picLocks noChangeAspect="1"/>
          </p:cNvPicPr>
          <p:nvPr/>
        </p:nvPicPr>
        <p:blipFill>
          <a:blip r:embed="rId4"/>
          <a:stretch>
            <a:fillRect/>
          </a:stretch>
        </p:blipFill>
        <p:spPr>
          <a:xfrm>
            <a:off x="444365" y="1793997"/>
            <a:ext cx="2940140" cy="3736428"/>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186FC6A9-4013-39EC-8FC5-3C13F851428D}"/>
              </a:ext>
            </a:extLst>
          </p:cNvPr>
          <p:cNvPicPr>
            <a:picLocks noChangeAspect="1"/>
          </p:cNvPicPr>
          <p:nvPr/>
        </p:nvPicPr>
        <p:blipFill>
          <a:blip r:embed="rId5"/>
          <a:stretch>
            <a:fillRect/>
          </a:stretch>
        </p:blipFill>
        <p:spPr>
          <a:xfrm>
            <a:off x="3567603" y="1793997"/>
            <a:ext cx="2919781" cy="3742018"/>
          </a:xfrm>
          <a:prstGeom prst="rect">
            <a:avLst/>
          </a:prstGeom>
        </p:spPr>
      </p:pic>
      <p:pic>
        <p:nvPicPr>
          <p:cNvPr id="10" name="Picture 9" descr="A white background with blue text&#10;&#10;Description automatically generated">
            <a:extLst>
              <a:ext uri="{FF2B5EF4-FFF2-40B4-BE49-F238E27FC236}">
                <a16:creationId xmlns:a16="http://schemas.microsoft.com/office/drawing/2014/main" id="{861B95A4-7C81-B173-C029-7748719EEA36}"/>
              </a:ext>
            </a:extLst>
          </p:cNvPr>
          <p:cNvPicPr>
            <a:picLocks noChangeAspect="1"/>
          </p:cNvPicPr>
          <p:nvPr/>
        </p:nvPicPr>
        <p:blipFill>
          <a:blip r:embed="rId6"/>
          <a:stretch>
            <a:fillRect/>
          </a:stretch>
        </p:blipFill>
        <p:spPr>
          <a:xfrm>
            <a:off x="8827805" y="1793997"/>
            <a:ext cx="2500678" cy="1429671"/>
          </a:xfrm>
          <a:prstGeom prst="rect">
            <a:avLst/>
          </a:prstGeom>
        </p:spPr>
      </p:pic>
      <p:pic>
        <p:nvPicPr>
          <p:cNvPr id="12" name="Picture 11" descr="A blue rectangular object with white text&#10;&#10;Description automatically generated">
            <a:extLst>
              <a:ext uri="{FF2B5EF4-FFF2-40B4-BE49-F238E27FC236}">
                <a16:creationId xmlns:a16="http://schemas.microsoft.com/office/drawing/2014/main" id="{BEA0849B-BB50-EB25-49AC-9BA0096FFB0E}"/>
              </a:ext>
            </a:extLst>
          </p:cNvPr>
          <p:cNvPicPr>
            <a:picLocks noChangeAspect="1"/>
          </p:cNvPicPr>
          <p:nvPr/>
        </p:nvPicPr>
        <p:blipFill>
          <a:blip r:embed="rId7"/>
          <a:stretch>
            <a:fillRect/>
          </a:stretch>
        </p:blipFill>
        <p:spPr>
          <a:xfrm>
            <a:off x="8830487" y="4770767"/>
            <a:ext cx="2509423" cy="1429671"/>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FF4F86F7-E921-67C1-AB6F-4F0A56B121EE}"/>
              </a:ext>
            </a:extLst>
          </p:cNvPr>
          <p:cNvPicPr>
            <a:picLocks noChangeAspect="1"/>
          </p:cNvPicPr>
          <p:nvPr/>
        </p:nvPicPr>
        <p:blipFill>
          <a:blip r:embed="rId8"/>
          <a:stretch>
            <a:fillRect/>
          </a:stretch>
        </p:blipFill>
        <p:spPr>
          <a:xfrm>
            <a:off x="8827805" y="3282382"/>
            <a:ext cx="2500679" cy="1429671"/>
          </a:xfrm>
          <a:prstGeom prst="rect">
            <a:avLst/>
          </a:prstGeom>
        </p:spPr>
      </p:pic>
      <p:sp>
        <p:nvSpPr>
          <p:cNvPr id="16" name="TextBox 15">
            <a:extLst>
              <a:ext uri="{FF2B5EF4-FFF2-40B4-BE49-F238E27FC236}">
                <a16:creationId xmlns:a16="http://schemas.microsoft.com/office/drawing/2014/main" id="{2160E890-F5C5-8FA9-1C94-4286F46997C6}"/>
              </a:ext>
            </a:extLst>
          </p:cNvPr>
          <p:cNvSpPr txBox="1"/>
          <p:nvPr/>
        </p:nvSpPr>
        <p:spPr>
          <a:xfrm>
            <a:off x="6964625" y="5030048"/>
            <a:ext cx="1780675" cy="1200329"/>
          </a:xfrm>
          <a:prstGeom prst="rect">
            <a:avLst/>
          </a:prstGeom>
          <a:noFill/>
        </p:spPr>
        <p:txBody>
          <a:bodyPr wrap="square">
            <a:spAutoFit/>
          </a:bodyPr>
          <a:lstStyle/>
          <a:p>
            <a:pPr algn="r"/>
            <a:r>
              <a:rPr lang="en-US" sz="1200" dirty="0">
                <a:latin typeface="Gill Sans MT" panose="020B0502020104020203" pitchFamily="34" charset="77"/>
              </a:rPr>
              <a:t> (right) opening/closing and disclaimer language frames (see pages 42-3, 47 of Feed the Future Graphic and naming Standards Manual</a:t>
            </a:r>
            <a:r>
              <a:rPr lang="en-US" sz="1200" i="1" dirty="0">
                <a:latin typeface="Gill Sans MT" panose="020B0502020104020203" pitchFamily="34" charset="77"/>
              </a:rPr>
              <a:t>).</a:t>
            </a:r>
          </a:p>
        </p:txBody>
      </p:sp>
      <p:sp>
        <p:nvSpPr>
          <p:cNvPr id="18" name="TextBox 17">
            <a:extLst>
              <a:ext uri="{FF2B5EF4-FFF2-40B4-BE49-F238E27FC236}">
                <a16:creationId xmlns:a16="http://schemas.microsoft.com/office/drawing/2014/main" id="{E9B6F22E-907B-049A-3085-B5139214BFA5}"/>
              </a:ext>
            </a:extLst>
          </p:cNvPr>
          <p:cNvSpPr txBox="1"/>
          <p:nvPr/>
        </p:nvSpPr>
        <p:spPr>
          <a:xfrm>
            <a:off x="438502" y="1232592"/>
            <a:ext cx="5870858" cy="523220"/>
          </a:xfrm>
          <a:prstGeom prst="rect">
            <a:avLst/>
          </a:prstGeom>
          <a:noFill/>
        </p:spPr>
        <p:txBody>
          <a:bodyPr wrap="square">
            <a:spAutoFit/>
          </a:bodyPr>
          <a:lstStyle/>
          <a:p>
            <a:r>
              <a:rPr lang="en-US" sz="1400" dirty="0">
                <a:solidFill>
                  <a:schemeClr val="tx1"/>
                </a:solidFill>
                <a:latin typeface="Gill Sans MT" panose="020B0502020104020203" pitchFamily="34" charset="77"/>
              </a:rPr>
              <a:t>(below) </a:t>
            </a:r>
            <a:r>
              <a:rPr lang="en-US" sz="1400" b="1" dirty="0">
                <a:solidFill>
                  <a:schemeClr val="tx1"/>
                </a:solidFill>
                <a:latin typeface="Gill Sans MT" panose="020B0502020104020203" pitchFamily="34" charset="77"/>
              </a:rPr>
              <a:t>Fact sheet templates available for you</a:t>
            </a:r>
            <a:r>
              <a:rPr lang="en-US" sz="1400" dirty="0">
                <a:solidFill>
                  <a:schemeClr val="tx1"/>
                </a:solidFill>
                <a:latin typeface="Gill Sans MT" panose="020B0502020104020203" pitchFamily="34" charset="77"/>
              </a:rPr>
              <a:t>, two options complete with logos that may be adapted to information flyers etc. (just add your logos)!</a:t>
            </a:r>
            <a:endParaRPr lang="en-US" dirty="0">
              <a:solidFill>
                <a:schemeClr val="tx1"/>
              </a:solidFill>
            </a:endParaRPr>
          </a:p>
        </p:txBody>
      </p:sp>
      <p:sp>
        <p:nvSpPr>
          <p:cNvPr id="19" name="TextBox 18">
            <a:extLst>
              <a:ext uri="{FF2B5EF4-FFF2-40B4-BE49-F238E27FC236}">
                <a16:creationId xmlns:a16="http://schemas.microsoft.com/office/drawing/2014/main" id="{C28727B3-0E8A-D789-16BD-C74FBCF19C09}"/>
              </a:ext>
            </a:extLst>
          </p:cNvPr>
          <p:cNvSpPr txBox="1"/>
          <p:nvPr/>
        </p:nvSpPr>
        <p:spPr>
          <a:xfrm>
            <a:off x="8827805" y="1187645"/>
            <a:ext cx="2500678" cy="523220"/>
          </a:xfrm>
          <a:prstGeom prst="rect">
            <a:avLst/>
          </a:prstGeom>
          <a:noFill/>
        </p:spPr>
        <p:txBody>
          <a:bodyPr wrap="square">
            <a:spAutoFit/>
          </a:bodyPr>
          <a:lstStyle/>
          <a:p>
            <a:r>
              <a:rPr lang="en-US" sz="1400" dirty="0">
                <a:solidFill>
                  <a:schemeClr val="tx1"/>
                </a:solidFill>
                <a:latin typeface="Gill Sans MT" panose="020B0502020104020203" pitchFamily="34" charset="77"/>
              </a:rPr>
              <a:t>(below) </a:t>
            </a:r>
            <a:r>
              <a:rPr lang="en-US" sz="1400" b="1" dirty="0">
                <a:solidFill>
                  <a:schemeClr val="tx1"/>
                </a:solidFill>
                <a:latin typeface="Gill Sans MT" panose="020B0502020104020203" pitchFamily="34" charset="77"/>
              </a:rPr>
              <a:t>Video frames</a:t>
            </a:r>
            <a:br>
              <a:rPr lang="en-US" sz="1400" b="1" dirty="0">
                <a:solidFill>
                  <a:schemeClr val="tx1"/>
                </a:solidFill>
                <a:latin typeface="Gill Sans MT" panose="020B0502020104020203" pitchFamily="34" charset="77"/>
              </a:rPr>
            </a:br>
            <a:r>
              <a:rPr lang="en-US" sz="1400" dirty="0">
                <a:solidFill>
                  <a:schemeClr val="tx1"/>
                </a:solidFill>
                <a:latin typeface="Gill Sans MT" panose="020B0502020104020203" pitchFamily="34" charset="77"/>
              </a:rPr>
              <a:t>widescreen 16:9 ratio</a:t>
            </a:r>
            <a:endParaRPr lang="en-US" dirty="0">
              <a:solidFill>
                <a:schemeClr val="tx1"/>
              </a:solidFill>
            </a:endParaRPr>
          </a:p>
        </p:txBody>
      </p:sp>
      <p:sp>
        <p:nvSpPr>
          <p:cNvPr id="3" name="TextBox 2">
            <a:extLst>
              <a:ext uri="{FF2B5EF4-FFF2-40B4-BE49-F238E27FC236}">
                <a16:creationId xmlns:a16="http://schemas.microsoft.com/office/drawing/2014/main" id="{21DA10AA-68C6-70FB-E269-290F4C75B13F}"/>
              </a:ext>
            </a:extLst>
          </p:cNvPr>
          <p:cNvSpPr txBox="1"/>
          <p:nvPr/>
        </p:nvSpPr>
        <p:spPr>
          <a:xfrm>
            <a:off x="369922" y="5632218"/>
            <a:ext cx="6117462" cy="276999"/>
          </a:xfrm>
          <a:prstGeom prst="rect">
            <a:avLst/>
          </a:prstGeom>
          <a:noFill/>
        </p:spPr>
        <p:txBody>
          <a:bodyPr wrap="square">
            <a:spAutoFit/>
          </a:bodyPr>
          <a:lstStyle/>
          <a:p>
            <a:r>
              <a:rPr lang="en-US" sz="1200" dirty="0">
                <a:latin typeface="Gill Sans MT" panose="020B0502020104020203" pitchFamily="34" charset="77"/>
              </a:rPr>
              <a:t>(above) Fact sheet on left, see p. 40 of Feed the Future Graphic and naming Standards Manual</a:t>
            </a:r>
            <a:r>
              <a:rPr lang="en-US" sz="1200" i="1" dirty="0">
                <a:latin typeface="Gill Sans MT" panose="020B0502020104020203" pitchFamily="34" charset="77"/>
              </a:rPr>
              <a:t>.</a:t>
            </a:r>
          </a:p>
        </p:txBody>
      </p:sp>
      <p:sp>
        <p:nvSpPr>
          <p:cNvPr id="4" name="TextBox 3">
            <a:extLst>
              <a:ext uri="{FF2B5EF4-FFF2-40B4-BE49-F238E27FC236}">
                <a16:creationId xmlns:a16="http://schemas.microsoft.com/office/drawing/2014/main" id="{5F09A629-3BE4-CD8F-328D-F370D1995601}"/>
              </a:ext>
            </a:extLst>
          </p:cNvPr>
          <p:cNvSpPr txBox="1"/>
          <p:nvPr/>
        </p:nvSpPr>
        <p:spPr>
          <a:xfrm>
            <a:off x="444365" y="6260317"/>
            <a:ext cx="10941268" cy="276999"/>
          </a:xfrm>
          <a:prstGeom prst="rect">
            <a:avLst/>
          </a:prstGeom>
          <a:noFill/>
        </p:spPr>
        <p:txBody>
          <a:bodyPr wrap="square">
            <a:spAutoFit/>
          </a:bodyPr>
          <a:lstStyle/>
          <a:p>
            <a:pPr algn="r"/>
            <a:r>
              <a:rPr lang="en-US" sz="1200" i="1" u="sng" dirty="0">
                <a:solidFill>
                  <a:srgbClr val="0563C1"/>
                </a:solidFill>
                <a:latin typeface="Gill Sans"/>
                <a:ea typeface="Gill Sans"/>
                <a:cs typeface="Gill Sans"/>
                <a:sym typeface="Gill Sans"/>
                <a:hlinkClick r:id="rId9">
                  <a:extLst>
                    <a:ext uri="{A12FA001-AC4F-418D-AE19-62706E023703}">
                      <ahyp:hlinkClr xmlns:ahyp="http://schemas.microsoft.com/office/drawing/2018/hyperlinkcolor" val="tx"/>
                    </a:ext>
                  </a:extLst>
                </a:hlinkClick>
              </a:rPr>
              <a:t>feedthefuture.gov/resource/feed-the-future-graphic-and-naming-standards-manual/</a:t>
            </a:r>
            <a:endParaRPr lang="en-US" sz="1200" i="1" dirty="0">
              <a:latin typeface="Gill Sans MT" panose="020B0502020104020203" pitchFamily="34" charset="77"/>
            </a:endParaRPr>
          </a:p>
        </p:txBody>
      </p:sp>
    </p:spTree>
    <p:extLst>
      <p:ext uri="{BB962C8B-B14F-4D97-AF65-F5344CB8AC3E}">
        <p14:creationId xmlns:p14="http://schemas.microsoft.com/office/powerpoint/2010/main" val="374304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C7D9CB2-8091-AD47-8974-1A4D9D666A1C}"/>
              </a:ext>
            </a:extLst>
          </p:cNvPr>
          <p:cNvGraphicFramePr/>
          <p:nvPr>
            <p:extLst>
              <p:ext uri="{D42A27DB-BD31-4B8C-83A1-F6EECF244321}">
                <p14:modId xmlns:p14="http://schemas.microsoft.com/office/powerpoint/2010/main" val="4063285620"/>
              </p:ext>
            </p:extLst>
          </p:nvPr>
        </p:nvGraphicFramePr>
        <p:xfrm>
          <a:off x="1190070" y="952754"/>
          <a:ext cx="5995581" cy="3363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a:extLst>
              <a:ext uri="{FF2B5EF4-FFF2-40B4-BE49-F238E27FC236}">
                <a16:creationId xmlns:a16="http://schemas.microsoft.com/office/drawing/2014/main" id="{5F8B4E1C-6EFD-93F3-5C51-7DB92751B29B}"/>
              </a:ext>
            </a:extLst>
          </p:cNvPr>
          <p:cNvSpPr/>
          <p:nvPr/>
        </p:nvSpPr>
        <p:spPr>
          <a:xfrm>
            <a:off x="7359378" y="1479100"/>
            <a:ext cx="542260" cy="2339163"/>
          </a:xfrm>
          <a:prstGeom prst="rightBrace">
            <a:avLst/>
          </a:prstGeom>
          <a:ln>
            <a:solidFill>
              <a:srgbClr val="C257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MT" panose="020B0502020104020203" pitchFamily="34" charset="77"/>
            </a:endParaRPr>
          </a:p>
        </p:txBody>
      </p:sp>
      <p:sp>
        <p:nvSpPr>
          <p:cNvPr id="4" name="Rectangle 3">
            <a:extLst>
              <a:ext uri="{FF2B5EF4-FFF2-40B4-BE49-F238E27FC236}">
                <a16:creationId xmlns:a16="http://schemas.microsoft.com/office/drawing/2014/main" id="{51FED8FA-A9FD-476B-AEBF-948BADD4F4BB}"/>
              </a:ext>
            </a:extLst>
          </p:cNvPr>
          <p:cNvSpPr/>
          <p:nvPr/>
        </p:nvSpPr>
        <p:spPr>
          <a:xfrm>
            <a:off x="7359378" y="2356293"/>
            <a:ext cx="3687997" cy="584775"/>
          </a:xfrm>
          <a:prstGeom prst="rect">
            <a:avLst/>
          </a:prstGeom>
          <a:noFill/>
        </p:spPr>
        <p:txBody>
          <a:bodyPr wrap="square" lIns="91440" tIns="45720" rIns="91440" bIns="45720">
            <a:spAutoFit/>
          </a:bodyPr>
          <a:lstStyle/>
          <a:p>
            <a:pPr algn="ctr"/>
            <a:r>
              <a:rPr lang="en-US" sz="3200" dirty="0">
                <a:ln w="0"/>
                <a:solidFill>
                  <a:srgbClr val="C25700"/>
                </a:solidFill>
                <a:effectLst>
                  <a:outerShdw blurRad="38100" dist="25400" dir="5400000" algn="ctr" rotWithShape="0">
                    <a:srgbClr val="6E747A">
                      <a:alpha val="43000"/>
                    </a:srgbClr>
                  </a:outerShdw>
                </a:effectLst>
                <a:latin typeface="Gill Sans MT" panose="020B0502020104020203" pitchFamily="34" charset="77"/>
              </a:rPr>
              <a:t>Publications</a:t>
            </a:r>
            <a:endParaRPr lang="en-US" sz="4000" dirty="0">
              <a:ln w="0"/>
              <a:solidFill>
                <a:srgbClr val="C25700"/>
              </a:solidFill>
              <a:effectLst>
                <a:outerShdw blurRad="38100" dist="25400" dir="5400000" algn="ctr" rotWithShape="0">
                  <a:srgbClr val="6E747A">
                    <a:alpha val="43000"/>
                  </a:srgbClr>
                </a:outerShdw>
              </a:effectLst>
              <a:latin typeface="Gill Sans MT" panose="020B0502020104020203" pitchFamily="34" charset="77"/>
            </a:endParaRPr>
          </a:p>
        </p:txBody>
      </p:sp>
      <p:pic>
        <p:nvPicPr>
          <p:cNvPr id="7" name="Picture 6">
            <a:extLst>
              <a:ext uri="{FF2B5EF4-FFF2-40B4-BE49-F238E27FC236}">
                <a16:creationId xmlns:a16="http://schemas.microsoft.com/office/drawing/2014/main" id="{B8F2215A-71B1-BC5F-467A-44BD4798D6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73798" y="4747392"/>
            <a:ext cx="525706" cy="548640"/>
          </a:xfrm>
          <a:prstGeom prst="rect">
            <a:avLst/>
          </a:prstGeom>
        </p:spPr>
      </p:pic>
      <p:sp>
        <p:nvSpPr>
          <p:cNvPr id="8" name="TextBox 7">
            <a:extLst>
              <a:ext uri="{FF2B5EF4-FFF2-40B4-BE49-F238E27FC236}">
                <a16:creationId xmlns:a16="http://schemas.microsoft.com/office/drawing/2014/main" id="{0A12BADE-89B0-0CF0-D876-4271E000E801}"/>
              </a:ext>
            </a:extLst>
          </p:cNvPr>
          <p:cNvSpPr txBox="1"/>
          <p:nvPr/>
        </p:nvSpPr>
        <p:spPr>
          <a:xfrm>
            <a:off x="1190070" y="3366517"/>
            <a:ext cx="1908106" cy="461665"/>
          </a:xfrm>
          <a:prstGeom prst="rect">
            <a:avLst/>
          </a:prstGeom>
          <a:noFill/>
        </p:spPr>
        <p:txBody>
          <a:bodyPr wrap="square" rtlCol="0">
            <a:spAutoFit/>
          </a:bodyPr>
          <a:lstStyle/>
          <a:p>
            <a:r>
              <a:rPr lang="en-US" sz="1200" i="1" dirty="0">
                <a:latin typeface="Gill Sans MT" panose="020B0502020104020203" pitchFamily="34" charset="77"/>
              </a:rPr>
              <a:t>Contact beyond immediate (internal) colleagues</a:t>
            </a:r>
          </a:p>
        </p:txBody>
      </p:sp>
      <p:sp>
        <p:nvSpPr>
          <p:cNvPr id="9" name="TextBox 8">
            <a:extLst>
              <a:ext uri="{FF2B5EF4-FFF2-40B4-BE49-F238E27FC236}">
                <a16:creationId xmlns:a16="http://schemas.microsoft.com/office/drawing/2014/main" id="{DD6ABE31-738A-DC57-A6BC-7D0C64BA211E}"/>
              </a:ext>
            </a:extLst>
          </p:cNvPr>
          <p:cNvSpPr txBox="1"/>
          <p:nvPr/>
        </p:nvSpPr>
        <p:spPr>
          <a:xfrm>
            <a:off x="3313423" y="4059884"/>
            <a:ext cx="2278447" cy="461665"/>
          </a:xfrm>
          <a:prstGeom prst="rect">
            <a:avLst/>
          </a:prstGeom>
          <a:noFill/>
        </p:spPr>
        <p:txBody>
          <a:bodyPr wrap="square" rtlCol="0">
            <a:spAutoFit/>
          </a:bodyPr>
          <a:lstStyle/>
          <a:p>
            <a:r>
              <a:rPr lang="en-US" sz="1200" i="1" dirty="0">
                <a:latin typeface="Gill Sans MT" panose="020B0502020104020203" pitchFamily="34" charset="77"/>
              </a:rPr>
              <a:t>Connections with non-academic audiences unfamiliar with your work </a:t>
            </a:r>
            <a:endParaRPr lang="en-US" sz="1200" dirty="0">
              <a:latin typeface="Gill Sans MT" panose="020B0502020104020203" pitchFamily="34" charset="77"/>
            </a:endParaRPr>
          </a:p>
        </p:txBody>
      </p:sp>
      <p:sp>
        <p:nvSpPr>
          <p:cNvPr id="10" name="TextBox 9">
            <a:extLst>
              <a:ext uri="{FF2B5EF4-FFF2-40B4-BE49-F238E27FC236}">
                <a16:creationId xmlns:a16="http://schemas.microsoft.com/office/drawing/2014/main" id="{FA606E5E-AFAE-193C-0AB4-A3F4BD13D78D}"/>
              </a:ext>
            </a:extLst>
          </p:cNvPr>
          <p:cNvSpPr txBox="1"/>
          <p:nvPr/>
        </p:nvSpPr>
        <p:spPr>
          <a:xfrm>
            <a:off x="8160600" y="2890952"/>
            <a:ext cx="2781036" cy="461665"/>
          </a:xfrm>
          <a:prstGeom prst="rect">
            <a:avLst/>
          </a:prstGeom>
          <a:noFill/>
        </p:spPr>
        <p:txBody>
          <a:bodyPr wrap="square" rtlCol="0">
            <a:spAutoFit/>
          </a:bodyPr>
          <a:lstStyle/>
          <a:p>
            <a:r>
              <a:rPr lang="en-US" sz="1200" i="1" dirty="0">
                <a:latin typeface="Gill Sans MT" panose="020B0502020104020203" pitchFamily="34" charset="77"/>
              </a:rPr>
              <a:t>Media made available to the public; </a:t>
            </a:r>
          </a:p>
          <a:p>
            <a:r>
              <a:rPr lang="en-US" sz="1200" i="1" dirty="0">
                <a:latin typeface="Gill Sans MT" panose="020B0502020104020203" pitchFamily="34" charset="77"/>
              </a:rPr>
              <a:t>both academic and non-academic (outreach)</a:t>
            </a:r>
            <a:endParaRPr lang="en-US" sz="1200" dirty="0">
              <a:latin typeface="Gill Sans MT" panose="020B0502020104020203" pitchFamily="34" charset="77"/>
            </a:endParaRPr>
          </a:p>
        </p:txBody>
      </p:sp>
      <p:sp>
        <p:nvSpPr>
          <p:cNvPr id="12" name="TextBox 11">
            <a:extLst>
              <a:ext uri="{FF2B5EF4-FFF2-40B4-BE49-F238E27FC236}">
                <a16:creationId xmlns:a16="http://schemas.microsoft.com/office/drawing/2014/main" id="{52DAB736-0E3B-7305-8187-32C4D9729202}"/>
              </a:ext>
            </a:extLst>
          </p:cNvPr>
          <p:cNvSpPr txBox="1"/>
          <p:nvPr/>
        </p:nvSpPr>
        <p:spPr>
          <a:xfrm>
            <a:off x="1790482" y="4850803"/>
            <a:ext cx="9231305" cy="584775"/>
          </a:xfrm>
          <a:prstGeom prst="rect">
            <a:avLst/>
          </a:prstGeom>
          <a:noFill/>
        </p:spPr>
        <p:txBody>
          <a:bodyPr wrap="square">
            <a:spAutoFit/>
          </a:bodyPr>
          <a:lstStyle/>
          <a:p>
            <a:r>
              <a:rPr lang="en-US" sz="1600" dirty="0">
                <a:latin typeface="Gill Sans MT" panose="020B0502020104020203" pitchFamily="34" charset="77"/>
              </a:rPr>
              <a:t>Use full name: “Feed the Future Innovation Lab for Horticulture,” followed by short-form </a:t>
            </a:r>
            <a:br>
              <a:rPr lang="en-US" sz="1600" dirty="0">
                <a:latin typeface="Gill Sans MT" panose="020B0502020104020203" pitchFamily="34" charset="77"/>
              </a:rPr>
            </a:br>
            <a:r>
              <a:rPr lang="en-US" sz="1600" dirty="0">
                <a:latin typeface="Gill Sans MT" panose="020B0502020104020203" pitchFamily="34" charset="77"/>
              </a:rPr>
              <a:t>“Horticulture Innovation Lab.”</a:t>
            </a:r>
          </a:p>
        </p:txBody>
      </p:sp>
      <p:sp>
        <p:nvSpPr>
          <p:cNvPr id="13" name="TextBox 12">
            <a:extLst>
              <a:ext uri="{FF2B5EF4-FFF2-40B4-BE49-F238E27FC236}">
                <a16:creationId xmlns:a16="http://schemas.microsoft.com/office/drawing/2014/main" id="{8C4CFB9B-2C85-F04B-7360-F4DBE76F3F34}"/>
              </a:ext>
            </a:extLst>
          </p:cNvPr>
          <p:cNvSpPr txBox="1"/>
          <p:nvPr/>
        </p:nvSpPr>
        <p:spPr>
          <a:xfrm>
            <a:off x="1790483" y="5719801"/>
            <a:ext cx="9550814" cy="338554"/>
          </a:xfrm>
          <a:prstGeom prst="rect">
            <a:avLst/>
          </a:prstGeom>
          <a:noFill/>
        </p:spPr>
        <p:txBody>
          <a:bodyPr wrap="square" rtlCol="0">
            <a:spAutoFit/>
          </a:bodyPr>
          <a:lstStyle/>
          <a:p>
            <a:r>
              <a:rPr lang="en-US" sz="1600" dirty="0">
                <a:latin typeface="Gill Sans MT" panose="020B0502020104020203" pitchFamily="34" charset="77"/>
              </a:rPr>
              <a:t>Don’t use acronyms such as: FTF, HIL, ILH or any combination of the sort</a:t>
            </a:r>
          </a:p>
        </p:txBody>
      </p:sp>
      <p:pic>
        <p:nvPicPr>
          <p:cNvPr id="14" name="Picture 13">
            <a:extLst>
              <a:ext uri="{FF2B5EF4-FFF2-40B4-BE49-F238E27FC236}">
                <a16:creationId xmlns:a16="http://schemas.microsoft.com/office/drawing/2014/main" id="{01A2D182-995A-DC78-A29F-AC991625B7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971" y="5628246"/>
            <a:ext cx="548640" cy="548640"/>
          </a:xfrm>
          <a:prstGeom prst="rect">
            <a:avLst/>
          </a:prstGeom>
        </p:spPr>
      </p:pic>
      <p:sp>
        <p:nvSpPr>
          <p:cNvPr id="15" name="TextBox 14">
            <a:extLst>
              <a:ext uri="{FF2B5EF4-FFF2-40B4-BE49-F238E27FC236}">
                <a16:creationId xmlns:a16="http://schemas.microsoft.com/office/drawing/2014/main" id="{6F7B7DDF-7C46-260C-2F29-72C61F00EF06}"/>
              </a:ext>
            </a:extLst>
          </p:cNvPr>
          <p:cNvSpPr txBox="1"/>
          <p:nvPr/>
        </p:nvSpPr>
        <p:spPr>
          <a:xfrm>
            <a:off x="567611" y="494091"/>
            <a:ext cx="5096267" cy="646331"/>
          </a:xfrm>
          <a:prstGeom prst="rect">
            <a:avLst/>
          </a:prstGeom>
          <a:noFill/>
        </p:spPr>
        <p:txBody>
          <a:bodyPr wrap="none" rtlCol="0">
            <a:spAutoFit/>
          </a:bodyPr>
          <a:lstStyle/>
          <a:p>
            <a:r>
              <a:rPr lang="en-US" sz="3600" dirty="0">
                <a:solidFill>
                  <a:srgbClr val="C25700"/>
                </a:solidFill>
                <a:latin typeface="Gill Sans MT" panose="020B0502020104020203" pitchFamily="34" charset="77"/>
              </a:rPr>
              <a:t>Types of Communications</a:t>
            </a:r>
          </a:p>
        </p:txBody>
      </p:sp>
    </p:spTree>
    <p:extLst>
      <p:ext uri="{BB962C8B-B14F-4D97-AF65-F5344CB8AC3E}">
        <p14:creationId xmlns:p14="http://schemas.microsoft.com/office/powerpoint/2010/main" val="2636114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go with text and a lock&#10;&#10;Description automatically generated">
            <a:extLst>
              <a:ext uri="{FF2B5EF4-FFF2-40B4-BE49-F238E27FC236}">
                <a16:creationId xmlns:a16="http://schemas.microsoft.com/office/drawing/2014/main" id="{A6FC19BD-EA08-095A-6106-CA4F4648157F}"/>
              </a:ext>
            </a:extLst>
          </p:cNvPr>
          <p:cNvPicPr>
            <a:picLocks noChangeAspect="1"/>
          </p:cNvPicPr>
          <p:nvPr/>
        </p:nvPicPr>
        <p:blipFill rotWithShape="1">
          <a:blip r:embed="rId2"/>
          <a:srcRect l="7571" t="16576" r="7461" b="18415"/>
          <a:stretch/>
        </p:blipFill>
        <p:spPr>
          <a:xfrm>
            <a:off x="884294" y="1438347"/>
            <a:ext cx="1993495" cy="856664"/>
          </a:xfrm>
          <a:prstGeom prst="rect">
            <a:avLst/>
          </a:prstGeom>
        </p:spPr>
      </p:pic>
      <p:pic>
        <p:nvPicPr>
          <p:cNvPr id="6" name="Picture 5">
            <a:extLst>
              <a:ext uri="{FF2B5EF4-FFF2-40B4-BE49-F238E27FC236}">
                <a16:creationId xmlns:a16="http://schemas.microsoft.com/office/drawing/2014/main" id="{4FD03718-06A4-3D55-9D04-E33233D47DD9}"/>
              </a:ext>
            </a:extLst>
          </p:cNvPr>
          <p:cNvPicPr>
            <a:picLocks noChangeAspect="1"/>
          </p:cNvPicPr>
          <p:nvPr/>
        </p:nvPicPr>
        <p:blipFill>
          <a:blip r:embed="rId3"/>
          <a:stretch>
            <a:fillRect/>
          </a:stretch>
        </p:blipFill>
        <p:spPr>
          <a:xfrm>
            <a:off x="1638622" y="5015357"/>
            <a:ext cx="596628" cy="596628"/>
          </a:xfrm>
          <a:prstGeom prst="rect">
            <a:avLst/>
          </a:prstGeom>
        </p:spPr>
      </p:pic>
      <p:sp>
        <p:nvSpPr>
          <p:cNvPr id="9" name="TextBox 8">
            <a:extLst>
              <a:ext uri="{FF2B5EF4-FFF2-40B4-BE49-F238E27FC236}">
                <a16:creationId xmlns:a16="http://schemas.microsoft.com/office/drawing/2014/main" id="{E84FF05B-B29E-91E7-51A2-9600922902F8}"/>
              </a:ext>
            </a:extLst>
          </p:cNvPr>
          <p:cNvSpPr txBox="1"/>
          <p:nvPr/>
        </p:nvSpPr>
        <p:spPr>
          <a:xfrm>
            <a:off x="2481485" y="5067098"/>
            <a:ext cx="9140865" cy="461665"/>
          </a:xfrm>
          <a:prstGeom prst="rect">
            <a:avLst/>
          </a:prstGeom>
          <a:noFill/>
        </p:spPr>
        <p:txBody>
          <a:bodyPr wrap="square">
            <a:spAutoFit/>
          </a:bodyPr>
          <a:lstStyle/>
          <a:p>
            <a:r>
              <a:rPr lang="en-US" sz="2400" dirty="0">
                <a:solidFill>
                  <a:schemeClr val="tx1"/>
                </a:solidFill>
                <a:latin typeface="Gill Sans MT" panose="020B0502020104020203" pitchFamily="34" charset="77"/>
              </a:rPr>
              <a:t>Don’t make your publicly-funded work inaccessible behind a paywall</a:t>
            </a:r>
            <a:r>
              <a:rPr lang="en-US" sz="1400" dirty="0">
                <a:solidFill>
                  <a:schemeClr val="tx1"/>
                </a:solidFill>
                <a:latin typeface="Gill Sans MT" panose="020B0502020104020203" pitchFamily="34" charset="77"/>
              </a:rPr>
              <a:t>  </a:t>
            </a:r>
          </a:p>
        </p:txBody>
      </p:sp>
      <p:pic>
        <p:nvPicPr>
          <p:cNvPr id="13" name="Picture 12">
            <a:extLst>
              <a:ext uri="{FF2B5EF4-FFF2-40B4-BE49-F238E27FC236}">
                <a16:creationId xmlns:a16="http://schemas.microsoft.com/office/drawing/2014/main" id="{760CDC82-9528-E5DC-67ED-482E4EB618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21"/>
          <a:stretch/>
        </p:blipFill>
        <p:spPr>
          <a:xfrm>
            <a:off x="1624334" y="4309716"/>
            <a:ext cx="596628" cy="622657"/>
          </a:xfrm>
          <a:prstGeom prst="rect">
            <a:avLst/>
          </a:prstGeom>
        </p:spPr>
      </p:pic>
      <p:sp>
        <p:nvSpPr>
          <p:cNvPr id="2" name="Title 1">
            <a:extLst>
              <a:ext uri="{FF2B5EF4-FFF2-40B4-BE49-F238E27FC236}">
                <a16:creationId xmlns:a16="http://schemas.microsoft.com/office/drawing/2014/main" id="{2F90C4FC-1BC4-84D0-CF75-03C578A0C701}"/>
              </a:ext>
            </a:extLst>
          </p:cNvPr>
          <p:cNvSpPr txBox="1">
            <a:spLocks/>
          </p:cNvSpPr>
          <p:nvPr/>
        </p:nvSpPr>
        <p:spPr>
          <a:xfrm>
            <a:off x="1366244" y="2340926"/>
            <a:ext cx="10178447" cy="1415973"/>
          </a:xfrm>
          <a:prstGeom prst="rect">
            <a:avLst/>
          </a:prstGeom>
        </p:spPr>
        <p:txBody>
          <a:bodyPr>
            <a:noAutofit/>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pPr>
              <a:lnSpc>
                <a:spcPct val="100000"/>
              </a:lnSpc>
            </a:pPr>
            <a:r>
              <a:rPr lang="en-US" sz="2400" b="0" i="0" dirty="0">
                <a:solidFill>
                  <a:srgbClr val="000000"/>
                </a:solidFill>
                <a:effectLst/>
                <a:latin typeface="Gill Sans MT" panose="020B0502020104020203" pitchFamily="34" charset="77"/>
              </a:rPr>
              <a:t>Open access refers to a publishing model for scholarly research that makes information immediately available to readers at no cost.  The research is often free to reuse for scholarly purposes. </a:t>
            </a:r>
          </a:p>
          <a:p>
            <a:pPr>
              <a:lnSpc>
                <a:spcPct val="100000"/>
              </a:lnSpc>
            </a:pPr>
            <a:r>
              <a:rPr lang="en-US" sz="2400" b="0" i="0" dirty="0">
                <a:solidFill>
                  <a:srgbClr val="000000"/>
                </a:solidFill>
                <a:effectLst/>
                <a:latin typeface="Gill Sans MT" panose="020B0502020104020203" pitchFamily="34" charset="77"/>
              </a:rPr>
              <a:t>– MDPI </a:t>
            </a:r>
            <a:r>
              <a:rPr lang="en-US" sz="2400" b="0" i="1" dirty="0">
                <a:solidFill>
                  <a:srgbClr val="000000"/>
                </a:solidFill>
                <a:effectLst/>
                <a:latin typeface="Gill Sans MT" panose="020B0502020104020203" pitchFamily="34" charset="77"/>
                <a:hlinkClick r:id="rId5"/>
              </a:rPr>
              <a:t>blog.mdpi.com/2023/08/24/usa-open-access/</a:t>
            </a:r>
            <a:r>
              <a:rPr lang="en-US" sz="2400" b="0" i="1" dirty="0">
                <a:solidFill>
                  <a:srgbClr val="000000"/>
                </a:solidFill>
                <a:effectLst/>
                <a:latin typeface="Gill Sans MT" panose="020B0502020104020203" pitchFamily="34" charset="77"/>
              </a:rPr>
              <a:t> </a:t>
            </a:r>
          </a:p>
          <a:p>
            <a:pPr>
              <a:lnSpc>
                <a:spcPct val="100000"/>
              </a:lnSpc>
            </a:pPr>
            <a:endParaRPr lang="en-US" sz="2400" dirty="0">
              <a:solidFill>
                <a:srgbClr val="C25700"/>
              </a:solidFill>
              <a:latin typeface="Gill Sans MT" panose="020B0502020104020203" pitchFamily="34" charset="77"/>
              <a:cs typeface="Gill Sans" panose="020B0502020104020203" pitchFamily="34" charset="-79"/>
            </a:endParaRPr>
          </a:p>
        </p:txBody>
      </p:sp>
      <p:sp>
        <p:nvSpPr>
          <p:cNvPr id="3" name="TextBox 2">
            <a:extLst>
              <a:ext uri="{FF2B5EF4-FFF2-40B4-BE49-F238E27FC236}">
                <a16:creationId xmlns:a16="http://schemas.microsoft.com/office/drawing/2014/main" id="{B7083175-0E2A-959A-0125-EAFC33EC9158}"/>
              </a:ext>
            </a:extLst>
          </p:cNvPr>
          <p:cNvSpPr txBox="1"/>
          <p:nvPr/>
        </p:nvSpPr>
        <p:spPr>
          <a:xfrm>
            <a:off x="3044039" y="1582033"/>
            <a:ext cx="7798433" cy="646331"/>
          </a:xfrm>
          <a:prstGeom prst="rect">
            <a:avLst/>
          </a:prstGeom>
          <a:noFill/>
        </p:spPr>
        <p:txBody>
          <a:bodyPr wrap="square">
            <a:spAutoFit/>
          </a:bodyPr>
          <a:lstStyle/>
          <a:p>
            <a:r>
              <a:rPr lang="en-US" sz="3600" dirty="0">
                <a:solidFill>
                  <a:srgbClr val="C25700"/>
                </a:solidFill>
                <a:latin typeface="Gill Sans MT" panose="020B0502020104020203" pitchFamily="34" charset="77"/>
                <a:cs typeface="Gill Sans" panose="020B0502020104020203" pitchFamily="34" charset="-79"/>
              </a:rPr>
              <a:t>Scholarly Communication </a:t>
            </a:r>
          </a:p>
        </p:txBody>
      </p:sp>
      <p:sp>
        <p:nvSpPr>
          <p:cNvPr id="4" name="TextBox 3">
            <a:extLst>
              <a:ext uri="{FF2B5EF4-FFF2-40B4-BE49-F238E27FC236}">
                <a16:creationId xmlns:a16="http://schemas.microsoft.com/office/drawing/2014/main" id="{B4035AA0-6EDC-24B0-F18B-0D6F28C764FF}"/>
              </a:ext>
            </a:extLst>
          </p:cNvPr>
          <p:cNvSpPr txBox="1"/>
          <p:nvPr/>
        </p:nvSpPr>
        <p:spPr>
          <a:xfrm>
            <a:off x="2481485" y="4420191"/>
            <a:ext cx="9140865" cy="461665"/>
          </a:xfrm>
          <a:prstGeom prst="rect">
            <a:avLst/>
          </a:prstGeom>
          <a:noFill/>
        </p:spPr>
        <p:txBody>
          <a:bodyPr wrap="square">
            <a:spAutoFit/>
          </a:bodyPr>
          <a:lstStyle/>
          <a:p>
            <a:r>
              <a:rPr lang="en-US" sz="2400" dirty="0">
                <a:solidFill>
                  <a:schemeClr val="tx1"/>
                </a:solidFill>
                <a:latin typeface="Gill Sans MT" panose="020B0502020104020203" pitchFamily="34" charset="77"/>
              </a:rPr>
              <a:t>Publish in Open Access (OA) Journals so the world may benefit</a:t>
            </a:r>
            <a:endParaRPr lang="en-US" sz="1400"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151958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a:picLocks noGrp="1"/>
          </p:cNvPicPr>
          <p:nvPr>
            <p:ph type="pic" idx="2"/>
          </p:nvPr>
        </p:nvPicPr>
        <p:blipFill rotWithShape="1">
          <a:blip r:embed="rId3">
            <a:alphaModFix/>
          </a:blip>
          <a:srcRect/>
          <a:stretch/>
        </p:blipFill>
        <p:spPr>
          <a:xfrm flipH="1">
            <a:off x="0" y="0"/>
            <a:ext cx="12192000" cy="6858000"/>
          </a:xfrm>
          <a:prstGeom prst="rect">
            <a:avLst/>
          </a:prstGeom>
          <a:solidFill>
            <a:srgbClr val="D8D8D8"/>
          </a:solidFill>
          <a:ln>
            <a:noFill/>
          </a:ln>
        </p:spPr>
      </p:pic>
      <p:pic>
        <p:nvPicPr>
          <p:cNvPr id="4" name="Picture 3" descr="A person holding a small plant&#10;&#10;Description automatically generated">
            <a:extLst>
              <a:ext uri="{FF2B5EF4-FFF2-40B4-BE49-F238E27FC236}">
                <a16:creationId xmlns:a16="http://schemas.microsoft.com/office/drawing/2014/main" id="{DE81BF62-D5BC-3590-4A43-65C862A8558C}"/>
              </a:ext>
            </a:extLst>
          </p:cNvPr>
          <p:cNvPicPr>
            <a:picLocks noChangeAspect="1"/>
          </p:cNvPicPr>
          <p:nvPr/>
        </p:nvPicPr>
        <p:blipFill rotWithShape="1">
          <a:blip r:embed="rId4"/>
          <a:srcRect l="431" t="22140" r="37895" b="25876"/>
          <a:stretch/>
        </p:blipFill>
        <p:spPr>
          <a:xfrm>
            <a:off x="0" y="0"/>
            <a:ext cx="12192000" cy="6858000"/>
          </a:xfrm>
          <a:prstGeom prst="rect">
            <a:avLst/>
          </a:prstGeom>
        </p:spPr>
      </p:pic>
      <p:sp>
        <p:nvSpPr>
          <p:cNvPr id="90" name="Google Shape;90;p1"/>
          <p:cNvSpPr/>
          <p:nvPr/>
        </p:nvSpPr>
        <p:spPr>
          <a:xfrm>
            <a:off x="0" y="0"/>
            <a:ext cx="8811394" cy="6858000"/>
          </a:xfrm>
          <a:prstGeom prst="rect">
            <a:avLst/>
          </a:prstGeom>
          <a:gradFill>
            <a:gsLst>
              <a:gs pos="0">
                <a:srgbClr val="000000">
                  <a:alpha val="4745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Gill Sans"/>
              <a:ea typeface="Gill Sans"/>
              <a:cs typeface="Gill Sans"/>
              <a:sym typeface="Gill Sans"/>
            </a:endParaRPr>
          </a:p>
        </p:txBody>
      </p:sp>
      <p:sp>
        <p:nvSpPr>
          <p:cNvPr id="2" name="Google Shape;90;p1">
            <a:extLst>
              <a:ext uri="{FF2B5EF4-FFF2-40B4-BE49-F238E27FC236}">
                <a16:creationId xmlns:a16="http://schemas.microsoft.com/office/drawing/2014/main" id="{6462CC50-4781-B502-3C75-A70E61205BC6}"/>
              </a:ext>
            </a:extLst>
          </p:cNvPr>
          <p:cNvSpPr/>
          <p:nvPr/>
        </p:nvSpPr>
        <p:spPr>
          <a:xfrm>
            <a:off x="0" y="0"/>
            <a:ext cx="8034528" cy="6858000"/>
          </a:xfrm>
          <a:prstGeom prst="rect">
            <a:avLst/>
          </a:prstGeom>
          <a:gradFill flip="none" rotWithShape="1">
            <a:gsLst>
              <a:gs pos="100000">
                <a:srgbClr val="518325">
                  <a:alpha val="0"/>
                </a:srgbClr>
              </a:gs>
              <a:gs pos="91000">
                <a:srgbClr val="518325">
                  <a:alpha val="0"/>
                </a:srgbClr>
              </a:gs>
              <a:gs pos="37000">
                <a:srgbClr val="687A1E"/>
              </a:gs>
              <a:gs pos="68000">
                <a:srgbClr val="518325">
                  <a:alpha val="53284"/>
                </a:srgbClr>
              </a:gs>
              <a:gs pos="53000">
                <a:srgbClr val="518325">
                  <a:alpha val="90410"/>
                </a:srgbClr>
              </a:gs>
              <a:gs pos="3000">
                <a:srgbClr val="C25700"/>
              </a:gs>
            </a:gsLst>
            <a:lin ang="1800000" scaled="0"/>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dirty="0">
              <a:solidFill>
                <a:srgbClr val="FFFFFF"/>
              </a:solidFill>
              <a:latin typeface="Gill Sans"/>
              <a:ea typeface="Gill Sans"/>
              <a:cs typeface="Gill Sans"/>
              <a:sym typeface="Gill Sans"/>
            </a:endParaRPr>
          </a:p>
        </p:txBody>
      </p:sp>
      <p:sp>
        <p:nvSpPr>
          <p:cNvPr id="91" name="Google Shape;91;p1"/>
          <p:cNvSpPr txBox="1">
            <a:spLocks noGrp="1"/>
          </p:cNvSpPr>
          <p:nvPr>
            <p:ph type="ctrTitle"/>
          </p:nvPr>
        </p:nvSpPr>
        <p:spPr>
          <a:xfrm>
            <a:off x="1066453" y="1643588"/>
            <a:ext cx="7163147" cy="3557587"/>
          </a:xfrm>
          <a:prstGeom prst="rect">
            <a:avLst/>
          </a:prstGeom>
          <a:noFill/>
          <a:ln>
            <a:noFill/>
          </a:ln>
        </p:spPr>
        <p:txBody>
          <a:bodyPr spcFirstLastPara="1" wrap="square" lIns="91425" tIns="45700" rIns="91425" bIns="45700" anchor="b" anchorCtr="0">
            <a:noAutofit/>
          </a:bodyPr>
          <a:lstStyle/>
          <a:p>
            <a:pPr marL="0" marR="0" lvl="0" indent="0" rtl="0">
              <a:lnSpc>
                <a:spcPct val="100000"/>
              </a:lnSpc>
              <a:spcBef>
                <a:spcPts val="0"/>
              </a:spcBef>
              <a:spcAft>
                <a:spcPts val="0"/>
              </a:spcAft>
              <a:buClr>
                <a:schemeClr val="lt1"/>
              </a:buClr>
              <a:buSzPts val="8000"/>
              <a:buFont typeface="Cabin"/>
              <a:buNone/>
            </a:pPr>
            <a:r>
              <a:rPr lang="en-US" sz="3600" dirty="0"/>
              <a:t>Feed the Future Innovation Lab </a:t>
            </a:r>
            <a:br>
              <a:rPr lang="en-US" sz="3600" dirty="0"/>
            </a:br>
            <a:r>
              <a:rPr lang="en-US" sz="3600" dirty="0"/>
              <a:t>for Horticulture </a:t>
            </a:r>
            <a:br>
              <a:rPr lang="en-US" sz="3100" dirty="0"/>
            </a:br>
            <a:br>
              <a:rPr lang="en-US" sz="3100" dirty="0"/>
            </a:br>
            <a:r>
              <a:rPr lang="en-US" sz="2750" dirty="0"/>
              <a:t>Title</a:t>
            </a:r>
            <a:br>
              <a:rPr lang="en-US" sz="2800" dirty="0"/>
            </a:br>
            <a:r>
              <a:rPr lang="en-US" sz="2050" dirty="0">
                <a:latin typeface="Gill Sans Light" panose="020B0302020104020203" pitchFamily="34" charset="-79"/>
                <a:cs typeface="Gill Sans Light" panose="020B0302020104020203" pitchFamily="34" charset="-79"/>
              </a:rPr>
              <a:t>Subtitle</a:t>
            </a:r>
            <a:br>
              <a:rPr lang="en-US" sz="2800" dirty="0">
                <a:latin typeface="Gill Sans Light" panose="020B0302020104020203" pitchFamily="34" charset="-79"/>
                <a:cs typeface="Gill Sans Light" panose="020B0302020104020203" pitchFamily="34" charset="-79"/>
              </a:rPr>
            </a:br>
            <a:br>
              <a:rPr lang="en-US" sz="2800" dirty="0">
                <a:latin typeface="Gill Sans Light" panose="020B0302020104020203" pitchFamily="34" charset="-79"/>
                <a:cs typeface="Gill Sans Light" panose="020B0302020104020203" pitchFamily="34" charset="-79"/>
              </a:rPr>
            </a:br>
            <a:r>
              <a:rPr lang="en-US" sz="1400" b="1" dirty="0">
                <a:solidFill>
                  <a:schemeClr val="tx2">
                    <a:lumMod val="20000"/>
                    <a:lumOff val="80000"/>
                  </a:schemeClr>
                </a:solidFill>
                <a:latin typeface="Gill Sans" panose="020B0502020104020203" pitchFamily="34" charset="-79"/>
                <a:cs typeface="Gill Sans" panose="020B0502020104020203" pitchFamily="34" charset="-79"/>
              </a:rPr>
              <a:t>Presented by</a:t>
            </a:r>
            <a:br>
              <a:rPr lang="en-US" sz="2800" dirty="0">
                <a:solidFill>
                  <a:schemeClr val="tx2">
                    <a:lumMod val="20000"/>
                    <a:lumOff val="80000"/>
                  </a:schemeClr>
                </a:solidFill>
                <a:latin typeface="Gill Sans Light" panose="020B0302020104020203" pitchFamily="34" charset="-79"/>
                <a:cs typeface="Gill Sans Light" panose="020B0302020104020203" pitchFamily="34" charset="-79"/>
              </a:rPr>
            </a:br>
            <a:r>
              <a:rPr lang="en-US" sz="1800" dirty="0">
                <a:solidFill>
                  <a:schemeClr val="tx2">
                    <a:lumMod val="20000"/>
                    <a:lumOff val="80000"/>
                  </a:schemeClr>
                </a:solidFill>
                <a:latin typeface="Gill Sans Light" panose="020B0302020104020203" pitchFamily="34" charset="-79"/>
                <a:cs typeface="Gill Sans Light" panose="020B0302020104020203" pitchFamily="34" charset="-79"/>
              </a:rPr>
              <a:t>Your name</a:t>
            </a:r>
            <a:br>
              <a:rPr lang="en-US" sz="1800" dirty="0">
                <a:solidFill>
                  <a:schemeClr val="tx2">
                    <a:lumMod val="20000"/>
                    <a:lumOff val="80000"/>
                  </a:schemeClr>
                </a:solidFill>
                <a:latin typeface="Gill Sans Light" panose="020B0302020104020203" pitchFamily="34" charset="-79"/>
                <a:cs typeface="Gill Sans Light" panose="020B0302020104020203" pitchFamily="34" charset="-79"/>
              </a:rPr>
            </a:br>
            <a:r>
              <a:rPr lang="en-US" sz="1800" dirty="0">
                <a:solidFill>
                  <a:schemeClr val="tx2">
                    <a:lumMod val="20000"/>
                    <a:lumOff val="80000"/>
                  </a:schemeClr>
                </a:solidFill>
                <a:latin typeface="Gill Sans Light" panose="020B0302020104020203" pitchFamily="34" charset="-79"/>
                <a:cs typeface="Gill Sans Light" panose="020B0302020104020203" pitchFamily="34" charset="-79"/>
              </a:rPr>
              <a:t>Your title, Your organization</a:t>
            </a:r>
            <a:endParaRPr sz="1800" u="none" strike="noStrike" cap="none" dirty="0">
              <a:solidFill>
                <a:schemeClr val="tx2">
                  <a:lumMod val="20000"/>
                  <a:lumOff val="80000"/>
                </a:schemeClr>
              </a:solidFill>
            </a:endParaRPr>
          </a:p>
        </p:txBody>
      </p:sp>
      <p:pic>
        <p:nvPicPr>
          <p:cNvPr id="93" name="Google Shape;93;p1"/>
          <p:cNvPicPr preferRelativeResize="0"/>
          <p:nvPr/>
        </p:nvPicPr>
        <p:blipFill rotWithShape="1">
          <a:blip r:embed="rId5">
            <a:alphaModFix/>
          </a:blip>
          <a:srcRect/>
          <a:stretch/>
        </p:blipFill>
        <p:spPr>
          <a:xfrm>
            <a:off x="552103" y="529002"/>
            <a:ext cx="3242609" cy="549694"/>
          </a:xfrm>
          <a:prstGeom prst="rect">
            <a:avLst/>
          </a:prstGeom>
          <a:noFill/>
          <a:ln>
            <a:noFill/>
          </a:ln>
        </p:spPr>
      </p:pic>
      <p:pic>
        <p:nvPicPr>
          <p:cNvPr id="10" name="Picture 9" descr="White text on a black background&#10;&#10;Description automatically generated">
            <a:extLst>
              <a:ext uri="{FF2B5EF4-FFF2-40B4-BE49-F238E27FC236}">
                <a16:creationId xmlns:a16="http://schemas.microsoft.com/office/drawing/2014/main" id="{1B4721F5-7407-91FD-BD67-D17A4469E413}"/>
              </a:ext>
            </a:extLst>
          </p:cNvPr>
          <p:cNvPicPr>
            <a:picLocks noChangeAspect="1"/>
          </p:cNvPicPr>
          <p:nvPr/>
        </p:nvPicPr>
        <p:blipFill>
          <a:blip r:embed="rId6"/>
          <a:stretch>
            <a:fillRect/>
          </a:stretch>
        </p:blipFill>
        <p:spPr>
          <a:xfrm>
            <a:off x="279170" y="5678307"/>
            <a:ext cx="6506261" cy="935405"/>
          </a:xfrm>
          <a:prstGeom prst="rect">
            <a:avLst/>
          </a:prstGeom>
        </p:spPr>
      </p:pic>
      <p:sp>
        <p:nvSpPr>
          <p:cNvPr id="5" name="TextBox 4">
            <a:extLst>
              <a:ext uri="{FF2B5EF4-FFF2-40B4-BE49-F238E27FC236}">
                <a16:creationId xmlns:a16="http://schemas.microsoft.com/office/drawing/2014/main" id="{70E97A72-E8D7-93F4-28F8-D193946067EE}"/>
              </a:ext>
            </a:extLst>
          </p:cNvPr>
          <p:cNvSpPr txBox="1"/>
          <p:nvPr/>
        </p:nvSpPr>
        <p:spPr>
          <a:xfrm rot="16200000">
            <a:off x="8647327" y="3222326"/>
            <a:ext cx="6184930" cy="400110"/>
          </a:xfrm>
          <a:prstGeom prst="rect">
            <a:avLst/>
          </a:prstGeom>
          <a:noFill/>
        </p:spPr>
        <p:txBody>
          <a:bodyPr wrap="square" rtlCol="0">
            <a:spAutoFit/>
          </a:bodyPr>
          <a:lstStyle/>
          <a:p>
            <a:r>
              <a:rPr lang="en-US" sz="1000" b="0" i="0" dirty="0">
                <a:solidFill>
                  <a:schemeClr val="bg1"/>
                </a:solidFill>
                <a:effectLst/>
                <a:latin typeface="Garamond" panose="02020404030301010803" pitchFamily="18" charset="0"/>
              </a:rPr>
              <a:t>Image: Student with vegetable seedlings in a greenhouse nursery on the campus of Jomo Kenyatta University of Agriculture and Technology (JKUAT) in Nairobi, Kenya. Horticulture Innovation Lab photo by Heather Hayashi.</a:t>
            </a:r>
            <a:endParaRPr lang="en-US" sz="1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074541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088B8-C871-1A91-6C9F-AA04D733BC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AEAB28-0FB0-9C08-006C-E9627F87E4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21"/>
          <a:stretch/>
        </p:blipFill>
        <p:spPr>
          <a:xfrm>
            <a:off x="654675" y="2599732"/>
            <a:ext cx="596628" cy="622657"/>
          </a:xfrm>
          <a:prstGeom prst="rect">
            <a:avLst/>
          </a:prstGeom>
        </p:spPr>
      </p:pic>
      <p:pic>
        <p:nvPicPr>
          <p:cNvPr id="6" name="Picture 5">
            <a:extLst>
              <a:ext uri="{FF2B5EF4-FFF2-40B4-BE49-F238E27FC236}">
                <a16:creationId xmlns:a16="http://schemas.microsoft.com/office/drawing/2014/main" id="{5FF70ED6-B323-0C0A-D43F-B5B8F5CDBDA1}"/>
              </a:ext>
            </a:extLst>
          </p:cNvPr>
          <p:cNvPicPr>
            <a:picLocks noChangeAspect="1"/>
          </p:cNvPicPr>
          <p:nvPr/>
        </p:nvPicPr>
        <p:blipFill>
          <a:blip r:embed="rId4"/>
          <a:stretch>
            <a:fillRect/>
          </a:stretch>
        </p:blipFill>
        <p:spPr>
          <a:xfrm>
            <a:off x="668963" y="5185549"/>
            <a:ext cx="596628" cy="596628"/>
          </a:xfrm>
          <a:prstGeom prst="rect">
            <a:avLst/>
          </a:prstGeom>
        </p:spPr>
      </p:pic>
      <p:sp>
        <p:nvSpPr>
          <p:cNvPr id="9" name="TextBox 8">
            <a:extLst>
              <a:ext uri="{FF2B5EF4-FFF2-40B4-BE49-F238E27FC236}">
                <a16:creationId xmlns:a16="http://schemas.microsoft.com/office/drawing/2014/main" id="{943E1B43-9F10-FDB1-D50A-5D8CAF48F5A4}"/>
              </a:ext>
            </a:extLst>
          </p:cNvPr>
          <p:cNvSpPr txBox="1"/>
          <p:nvPr/>
        </p:nvSpPr>
        <p:spPr>
          <a:xfrm>
            <a:off x="1601766" y="5237290"/>
            <a:ext cx="9785702" cy="646331"/>
          </a:xfrm>
          <a:prstGeom prst="rect">
            <a:avLst/>
          </a:prstGeom>
          <a:noFill/>
        </p:spPr>
        <p:txBody>
          <a:bodyPr wrap="square">
            <a:spAutoFit/>
          </a:bodyPr>
          <a:lstStyle/>
          <a:p>
            <a:r>
              <a:rPr lang="en-US" sz="1800" dirty="0">
                <a:solidFill>
                  <a:schemeClr val="tx1"/>
                </a:solidFill>
                <a:latin typeface="Gill Sans MT" panose="020B0502020104020203" pitchFamily="34" charset="77"/>
              </a:rPr>
              <a:t>Don’t forget to follow the guidelines above, and don’t go into production without first consulting your Regional Hub point-of-contact (POC). Whenever in doubt, reach out!  </a:t>
            </a:r>
          </a:p>
        </p:txBody>
      </p:sp>
      <p:graphicFrame>
        <p:nvGraphicFramePr>
          <p:cNvPr id="10" name="Table 9">
            <a:extLst>
              <a:ext uri="{FF2B5EF4-FFF2-40B4-BE49-F238E27FC236}">
                <a16:creationId xmlns:a16="http://schemas.microsoft.com/office/drawing/2014/main" id="{753D2C65-8317-1308-9B13-5333E6A15946}"/>
              </a:ext>
            </a:extLst>
          </p:cNvPr>
          <p:cNvGraphicFramePr>
            <a:graphicFrameLocks noGrp="1"/>
          </p:cNvGraphicFramePr>
          <p:nvPr>
            <p:extLst>
              <p:ext uri="{D42A27DB-BD31-4B8C-83A1-F6EECF244321}">
                <p14:modId xmlns:p14="http://schemas.microsoft.com/office/powerpoint/2010/main" val="2591685946"/>
              </p:ext>
            </p:extLst>
          </p:nvPr>
        </p:nvGraphicFramePr>
        <p:xfrm>
          <a:off x="1601766" y="2267383"/>
          <a:ext cx="9785702" cy="2992120"/>
        </p:xfrm>
        <a:graphic>
          <a:graphicData uri="http://schemas.openxmlformats.org/drawingml/2006/table">
            <a:tbl>
              <a:tblPr firstRow="1" bandRow="1">
                <a:tableStyleId>{5C22544A-7EE6-4342-B048-85BDC9FD1C3A}</a:tableStyleId>
              </a:tblPr>
              <a:tblGrid>
                <a:gridCol w="5163932">
                  <a:extLst>
                    <a:ext uri="{9D8B030D-6E8A-4147-A177-3AD203B41FA5}">
                      <a16:colId xmlns:a16="http://schemas.microsoft.com/office/drawing/2014/main" val="499126995"/>
                    </a:ext>
                  </a:extLst>
                </a:gridCol>
                <a:gridCol w="4621770">
                  <a:extLst>
                    <a:ext uri="{9D8B030D-6E8A-4147-A177-3AD203B41FA5}">
                      <a16:colId xmlns:a16="http://schemas.microsoft.com/office/drawing/2014/main" val="1885370152"/>
                    </a:ext>
                  </a:extLst>
                </a:gridCol>
              </a:tblGrid>
              <a:tr h="370840">
                <a:tc>
                  <a:txBody>
                    <a:bodyPr/>
                    <a:lstStyle/>
                    <a:p>
                      <a:r>
                        <a:rPr lang="en-US" dirty="0"/>
                        <a:t>Steps</a:t>
                      </a:r>
                    </a:p>
                  </a:txBody>
                  <a:tcPr/>
                </a:tc>
                <a:tc>
                  <a:txBody>
                    <a:bodyPr/>
                    <a:lstStyle/>
                    <a:p>
                      <a:r>
                        <a:rPr lang="en-US" dirty="0"/>
                        <a:t>Hints</a:t>
                      </a:r>
                    </a:p>
                  </a:txBody>
                  <a:tcPr/>
                </a:tc>
                <a:extLst>
                  <a:ext uri="{0D108BD9-81ED-4DB2-BD59-A6C34878D82A}">
                    <a16:rowId xmlns:a16="http://schemas.microsoft.com/office/drawing/2014/main" val="2903495822"/>
                  </a:ext>
                </a:extLst>
              </a:tr>
              <a:tr h="370840">
                <a:tc>
                  <a:txBody>
                    <a:bodyPr/>
                    <a:lstStyle/>
                    <a:p>
                      <a:r>
                        <a:rPr lang="en-US" sz="1800" u="sng" kern="1400" dirty="0">
                          <a:solidFill>
                            <a:srgbClr val="000000"/>
                          </a:solidFill>
                          <a:effectLst/>
                          <a:latin typeface="Gill Sans MT" panose="020B0502020104020203" pitchFamily="34" charset="77"/>
                          <a:ea typeface="Times New Roman" panose="02020603050405020304" pitchFamily="18" charset="0"/>
                          <a:cs typeface="Gill Sans MT" panose="020B0502020104020203" pitchFamily="34" charset="0"/>
                        </a:rPr>
                        <a:t>Adhere</a:t>
                      </a:r>
                      <a:r>
                        <a:rPr lang="en-US" sz="1800" kern="1400" dirty="0">
                          <a:solidFill>
                            <a:srgbClr val="000000"/>
                          </a:solidFill>
                          <a:effectLst/>
                          <a:latin typeface="Gill Sans MT" panose="020B0502020104020203" pitchFamily="34" charset="77"/>
                          <a:ea typeface="Times New Roman" panose="02020603050405020304" pitchFamily="18" charset="0"/>
                          <a:cs typeface="Gill Sans MT" panose="020B0502020104020203" pitchFamily="34" charset="0"/>
                        </a:rPr>
                        <a:t> to branding requirements</a:t>
                      </a:r>
                      <a:endParaRPr lang="en-US" dirty="0">
                        <a:latin typeface="Gill Sans MT" panose="020B0502020104020203"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Gill Sans MT" panose="020B0502020104020203" pitchFamily="34" charset="77"/>
                        </a:rPr>
                        <a:t>Bookmark </a:t>
                      </a:r>
                      <a:r>
                        <a:rPr lang="en-US" i="1" dirty="0">
                          <a:solidFill>
                            <a:srgbClr val="237C9A"/>
                          </a:solidFill>
                          <a:latin typeface="Gill Sans MT" panose="020B0502020104020203" pitchFamily="34" charset="77"/>
                        </a:rPr>
                        <a:t>horticulture.ucdavis.edu/communications</a:t>
                      </a:r>
                      <a:br>
                        <a:rPr lang="en-US" dirty="0">
                          <a:latin typeface="Gill Sans MT" panose="020B0502020104020203" pitchFamily="34" charset="77"/>
                        </a:rPr>
                      </a:br>
                      <a:r>
                        <a:rPr lang="en-US" dirty="0">
                          <a:latin typeface="Gill Sans MT" panose="020B0502020104020203" pitchFamily="34" charset="77"/>
                        </a:rPr>
                        <a:t>Download a template and develop draft within the template </a:t>
                      </a:r>
                    </a:p>
                  </a:txBody>
                  <a:tcPr/>
                </a:tc>
                <a:extLst>
                  <a:ext uri="{0D108BD9-81ED-4DB2-BD59-A6C34878D82A}">
                    <a16:rowId xmlns:a16="http://schemas.microsoft.com/office/drawing/2014/main" val="169314141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kern="1400" dirty="0">
                          <a:solidFill>
                            <a:srgbClr val="000000"/>
                          </a:solidFill>
                          <a:effectLst/>
                          <a:latin typeface="Gill Sans MT" panose="020B0502020104020203" pitchFamily="34" charset="77"/>
                          <a:ea typeface="Times New Roman" panose="02020603050405020304" pitchFamily="18" charset="0"/>
                          <a:cs typeface="Gill Sans MT" panose="020B0502020104020203" pitchFamily="34" charset="0"/>
                        </a:rPr>
                        <a:t>Submit draft</a:t>
                      </a:r>
                      <a:r>
                        <a:rPr lang="en-US" sz="1800" u="none" kern="1400" dirty="0">
                          <a:solidFill>
                            <a:srgbClr val="000000"/>
                          </a:solidFill>
                          <a:effectLst/>
                          <a:latin typeface="Gill Sans MT" panose="020B0502020104020203" pitchFamily="34" charset="77"/>
                          <a:ea typeface="Times New Roman" panose="02020603050405020304" pitchFamily="18" charset="0"/>
                          <a:cs typeface="Gill Sans MT" panose="020B0502020104020203" pitchFamily="34" charset="0"/>
                        </a:rPr>
                        <a:t> to your Regional Hub point-of-contact (POC) for initial review</a:t>
                      </a:r>
                      <a:endParaRPr lang="en-US" i="1" dirty="0">
                        <a:latin typeface="Gill Sans MT" panose="020B0502020104020203" pitchFamily="34" charset="77"/>
                      </a:endParaRPr>
                    </a:p>
                  </a:txBody>
                  <a:tcPr/>
                </a:tc>
                <a:tc>
                  <a:txBody>
                    <a:bodyPr/>
                    <a:lstStyle/>
                    <a:p>
                      <a:r>
                        <a:rPr lang="en-US" dirty="0">
                          <a:latin typeface="Gill Sans MT" panose="020B0502020104020203" pitchFamily="34" charset="77"/>
                        </a:rPr>
                        <a:t>POC will work with PI to meet brand requirements, PI will make edits as requested, until meets POC approval.</a:t>
                      </a:r>
                      <a:br>
                        <a:rPr lang="en-US" dirty="0">
                          <a:latin typeface="Gill Sans MT" panose="020B0502020104020203" pitchFamily="34" charset="77"/>
                        </a:rPr>
                      </a:br>
                      <a:r>
                        <a:rPr lang="en-US" b="1" dirty="0">
                          <a:latin typeface="Gill Sans MT" panose="020B0502020104020203" pitchFamily="34" charset="77"/>
                        </a:rPr>
                        <a:t>Note</a:t>
                      </a:r>
                      <a:r>
                        <a:rPr lang="en-US" dirty="0">
                          <a:latin typeface="Gill Sans MT" panose="020B0502020104020203" pitchFamily="34" charset="77"/>
                        </a:rPr>
                        <a:t>: POC requires 1-week response time</a:t>
                      </a:r>
                    </a:p>
                  </a:txBody>
                  <a:tcPr/>
                </a:tc>
                <a:extLst>
                  <a:ext uri="{0D108BD9-81ED-4DB2-BD59-A6C34878D82A}">
                    <a16:rowId xmlns:a16="http://schemas.microsoft.com/office/drawing/2014/main" val="2277485552"/>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u="sng" kern="1400" dirty="0">
                          <a:effectLst/>
                          <a:latin typeface="Gill Sans MT" panose="020B0502020104020203" pitchFamily="34" charset="77"/>
                          <a:ea typeface="Times New Roman" panose="02020603050405020304" pitchFamily="18" charset="0"/>
                          <a:cs typeface="Gill Sans MT" panose="020B0502020104020203" pitchFamily="34" charset="0"/>
                        </a:rPr>
                        <a:t>Once POC approves</a:t>
                      </a:r>
                      <a:r>
                        <a:rPr lang="en-US" sz="1800" kern="1400" dirty="0">
                          <a:effectLst/>
                          <a:latin typeface="Gill Sans MT" panose="020B0502020104020203" pitchFamily="34" charset="77"/>
                          <a:ea typeface="Times New Roman" panose="02020603050405020304" pitchFamily="18" charset="0"/>
                          <a:cs typeface="Gill Sans MT" panose="020B0502020104020203" pitchFamily="34" charset="0"/>
                        </a:rPr>
                        <a:t>, POC sends item as PDF to UC Davis management entity (ME) for final review and approval. Once ME approves, PI may proceed to produce material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1400" dirty="0">
                          <a:effectLst/>
                          <a:latin typeface="Gill Sans MT" panose="020B0502020104020203" pitchFamily="34" charset="77"/>
                          <a:ea typeface="Times New Roman" panose="02020603050405020304" pitchFamily="18" charset="0"/>
                          <a:cs typeface="Gill Sans MT" panose="020B0502020104020203" pitchFamily="34" charset="0"/>
                        </a:rPr>
                        <a:t>ME requires 1-week response time.</a:t>
                      </a:r>
                      <a:br>
                        <a:rPr lang="en-US" sz="1400" kern="1400" dirty="0">
                          <a:effectLst/>
                          <a:latin typeface="Gill Sans MT" panose="020B0502020104020203" pitchFamily="34" charset="77"/>
                          <a:ea typeface="Times New Roman" panose="02020603050405020304" pitchFamily="18" charset="0"/>
                          <a:cs typeface="Gill Sans MT" panose="020B0502020104020203" pitchFamily="34" charset="0"/>
                        </a:rPr>
                      </a:br>
                      <a:r>
                        <a:rPr lang="en-US" sz="1400" b="1" kern="1400" dirty="0">
                          <a:effectLst/>
                          <a:latin typeface="Gill Sans MT" panose="020B0502020104020203" pitchFamily="34" charset="77"/>
                          <a:ea typeface="Times New Roman" panose="02020603050405020304" pitchFamily="18" charset="0"/>
                          <a:cs typeface="Gill Sans MT" panose="020B0502020104020203" pitchFamily="34" charset="0"/>
                        </a:rPr>
                        <a:t>Note</a:t>
                      </a:r>
                      <a:r>
                        <a:rPr lang="en-US" sz="1400" kern="1400" dirty="0">
                          <a:effectLst/>
                          <a:latin typeface="Gill Sans MT" panose="020B0502020104020203" pitchFamily="34" charset="77"/>
                          <a:ea typeface="Times New Roman" panose="02020603050405020304" pitchFamily="18" charset="0"/>
                          <a:cs typeface="Gill Sans MT" panose="020B0502020104020203" pitchFamily="34" charset="0"/>
                        </a:rPr>
                        <a:t>: Depending on whether Feed the Future must be consulted, some requests may take over 1 week to be approved. In some cases it has even taken months – so please plan ahead and take these factors into consideration when building out your production timeline!</a:t>
                      </a:r>
                    </a:p>
                  </a:txBody>
                  <a:tcPr/>
                </a:tc>
                <a:extLst>
                  <a:ext uri="{0D108BD9-81ED-4DB2-BD59-A6C34878D82A}">
                    <a16:rowId xmlns:a16="http://schemas.microsoft.com/office/drawing/2014/main" val="1191321707"/>
                  </a:ext>
                </a:extLst>
              </a:tr>
            </a:tbl>
          </a:graphicData>
        </a:graphic>
      </p:graphicFrame>
      <p:pic>
        <p:nvPicPr>
          <p:cNvPr id="13" name="Picture 12">
            <a:extLst>
              <a:ext uri="{FF2B5EF4-FFF2-40B4-BE49-F238E27FC236}">
                <a16:creationId xmlns:a16="http://schemas.microsoft.com/office/drawing/2014/main" id="{FD0159F8-C4B5-D977-E773-CED5E56703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21"/>
          <a:stretch/>
        </p:blipFill>
        <p:spPr>
          <a:xfrm>
            <a:off x="654675" y="3222389"/>
            <a:ext cx="596628" cy="622657"/>
          </a:xfrm>
          <a:prstGeom prst="rect">
            <a:avLst/>
          </a:prstGeom>
        </p:spPr>
      </p:pic>
      <p:pic>
        <p:nvPicPr>
          <p:cNvPr id="14" name="Picture 13">
            <a:extLst>
              <a:ext uri="{FF2B5EF4-FFF2-40B4-BE49-F238E27FC236}">
                <a16:creationId xmlns:a16="http://schemas.microsoft.com/office/drawing/2014/main" id="{E2AB68F6-C3A8-2FF5-E3AF-18B05FD815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21"/>
          <a:stretch/>
        </p:blipFill>
        <p:spPr>
          <a:xfrm>
            <a:off x="654675" y="3845046"/>
            <a:ext cx="596628" cy="622657"/>
          </a:xfrm>
          <a:prstGeom prst="rect">
            <a:avLst/>
          </a:prstGeom>
        </p:spPr>
      </p:pic>
      <p:sp>
        <p:nvSpPr>
          <p:cNvPr id="2" name="Title 1">
            <a:extLst>
              <a:ext uri="{FF2B5EF4-FFF2-40B4-BE49-F238E27FC236}">
                <a16:creationId xmlns:a16="http://schemas.microsoft.com/office/drawing/2014/main" id="{4204DD99-6F00-5E2D-BEEA-D4275E513440}"/>
              </a:ext>
            </a:extLst>
          </p:cNvPr>
          <p:cNvSpPr txBox="1">
            <a:spLocks/>
          </p:cNvSpPr>
          <p:nvPr/>
        </p:nvSpPr>
        <p:spPr>
          <a:xfrm>
            <a:off x="554683" y="1765686"/>
            <a:ext cx="10694434" cy="36534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rgbClr val="4699B5"/>
                </a:solidFill>
                <a:latin typeface="+mj-lt"/>
                <a:ea typeface="+mj-ea"/>
                <a:cs typeface="+mj-cs"/>
              </a:defRPr>
            </a:lvl1pPr>
          </a:lstStyle>
          <a:p>
            <a:pPr>
              <a:lnSpc>
                <a:spcPct val="110000"/>
              </a:lnSpc>
            </a:pPr>
            <a:r>
              <a:rPr lang="en-US" sz="1800" dirty="0">
                <a:solidFill>
                  <a:schemeClr val="tx1"/>
                </a:solidFill>
                <a:latin typeface="Gill Sans Light" panose="020B0302020104020203" pitchFamily="34" charset="-79"/>
                <a:cs typeface="Gill Sans Light" panose="020B0302020104020203" pitchFamily="34" charset="-79"/>
              </a:rPr>
              <a:t>Including but not limited to: flyers, blogs, briefs, stories, presentations, videos, signage, conference materials etc.</a:t>
            </a:r>
          </a:p>
        </p:txBody>
      </p:sp>
      <p:sp>
        <p:nvSpPr>
          <p:cNvPr id="3" name="TextBox 2">
            <a:extLst>
              <a:ext uri="{FF2B5EF4-FFF2-40B4-BE49-F238E27FC236}">
                <a16:creationId xmlns:a16="http://schemas.microsoft.com/office/drawing/2014/main" id="{720D5C77-820C-1F76-0802-E2BEAEF1C093}"/>
              </a:ext>
            </a:extLst>
          </p:cNvPr>
          <p:cNvSpPr txBox="1"/>
          <p:nvPr/>
        </p:nvSpPr>
        <p:spPr>
          <a:xfrm>
            <a:off x="554683" y="1225669"/>
            <a:ext cx="10528196" cy="646331"/>
          </a:xfrm>
          <a:prstGeom prst="rect">
            <a:avLst/>
          </a:prstGeom>
          <a:noFill/>
        </p:spPr>
        <p:txBody>
          <a:bodyPr wrap="square">
            <a:spAutoFit/>
          </a:bodyPr>
          <a:lstStyle/>
          <a:p>
            <a:r>
              <a:rPr lang="en-US" sz="3600" dirty="0">
                <a:solidFill>
                  <a:srgbClr val="C25700"/>
                </a:solidFill>
                <a:latin typeface="Gill Sans MT" panose="020B0502020104020203" pitchFamily="34" charset="77"/>
                <a:cs typeface="Gill Sans" panose="020B0502020104020203" pitchFamily="34" charset="-79"/>
              </a:rPr>
              <a:t>Approval Process for PI Outreach Communications</a:t>
            </a:r>
          </a:p>
        </p:txBody>
      </p:sp>
    </p:spTree>
    <p:extLst>
      <p:ext uri="{BB962C8B-B14F-4D97-AF65-F5344CB8AC3E}">
        <p14:creationId xmlns:p14="http://schemas.microsoft.com/office/powerpoint/2010/main" val="2154016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AC8333-1F71-FBF3-3AEA-7594D02B22CD}"/>
              </a:ext>
            </a:extLst>
          </p:cNvPr>
          <p:cNvSpPr txBox="1">
            <a:spLocks/>
          </p:cNvSpPr>
          <p:nvPr/>
        </p:nvSpPr>
        <p:spPr>
          <a:xfrm>
            <a:off x="988776" y="2653259"/>
            <a:ext cx="9697586" cy="17837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5400" dirty="0">
                <a:solidFill>
                  <a:schemeClr val="bg1">
                    <a:lumMod val="95000"/>
                  </a:schemeClr>
                </a:solidFill>
                <a:latin typeface="Gill Sans MT" panose="020B0502020104020203" pitchFamily="34" charset="77"/>
                <a:cs typeface="Gill Sans Light" panose="020B0302020104020203" pitchFamily="34" charset="-79"/>
              </a:rPr>
              <a:t>Digital Communication, </a:t>
            </a:r>
          </a:p>
          <a:p>
            <a:pPr>
              <a:lnSpc>
                <a:spcPct val="100000"/>
              </a:lnSpc>
            </a:pPr>
            <a:r>
              <a:rPr lang="en-US" sz="5400" dirty="0">
                <a:solidFill>
                  <a:schemeClr val="bg1">
                    <a:lumMod val="95000"/>
                  </a:schemeClr>
                </a:solidFill>
                <a:latin typeface="Gill Sans MT" panose="020B0502020104020203" pitchFamily="34" charset="77"/>
                <a:cs typeface="Gill Sans Light" panose="020B0302020104020203" pitchFamily="34" charset="-79"/>
              </a:rPr>
              <a:t>Multimedia, and Storytelling</a:t>
            </a:r>
          </a:p>
        </p:txBody>
      </p:sp>
    </p:spTree>
    <p:extLst>
      <p:ext uri="{BB962C8B-B14F-4D97-AF65-F5344CB8AC3E}">
        <p14:creationId xmlns:p14="http://schemas.microsoft.com/office/powerpoint/2010/main" val="256763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social media profile&#10;&#10;Description automatically generated">
            <a:extLst>
              <a:ext uri="{FF2B5EF4-FFF2-40B4-BE49-F238E27FC236}">
                <a16:creationId xmlns:a16="http://schemas.microsoft.com/office/drawing/2014/main" id="{DDCE240E-1C07-6A9D-179C-1E92D09A9A78}"/>
              </a:ext>
            </a:extLst>
          </p:cNvPr>
          <p:cNvPicPr>
            <a:picLocks noChangeAspect="1"/>
          </p:cNvPicPr>
          <p:nvPr/>
        </p:nvPicPr>
        <p:blipFill rotWithShape="1">
          <a:blip r:embed="rId3"/>
          <a:srcRect t="9121"/>
          <a:stretch/>
        </p:blipFill>
        <p:spPr>
          <a:xfrm>
            <a:off x="8057754" y="2579968"/>
            <a:ext cx="3827385" cy="3186474"/>
          </a:xfrm>
          <a:prstGeom prst="rect">
            <a:avLst/>
          </a:prstGeom>
        </p:spPr>
      </p:pic>
      <p:sp>
        <p:nvSpPr>
          <p:cNvPr id="12" name="Rectangle 11">
            <a:extLst>
              <a:ext uri="{FF2B5EF4-FFF2-40B4-BE49-F238E27FC236}">
                <a16:creationId xmlns:a16="http://schemas.microsoft.com/office/drawing/2014/main" id="{9B435E6B-34FD-74EC-7E2A-C66D4AEEADA0}"/>
              </a:ext>
            </a:extLst>
          </p:cNvPr>
          <p:cNvSpPr/>
          <p:nvPr/>
        </p:nvSpPr>
        <p:spPr>
          <a:xfrm>
            <a:off x="10383501" y="3876578"/>
            <a:ext cx="1357312" cy="296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F4479-5F2E-327C-391C-6019E7525F0B}"/>
              </a:ext>
            </a:extLst>
          </p:cNvPr>
          <p:cNvSpPr/>
          <p:nvPr/>
        </p:nvSpPr>
        <p:spPr>
          <a:xfrm>
            <a:off x="3923177" y="4884141"/>
            <a:ext cx="3934315" cy="8417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28C701-2962-8CE4-CE36-088DE9AB9543}"/>
              </a:ext>
            </a:extLst>
          </p:cNvPr>
          <p:cNvSpPr/>
          <p:nvPr/>
        </p:nvSpPr>
        <p:spPr>
          <a:xfrm>
            <a:off x="762001" y="4912123"/>
            <a:ext cx="2971800" cy="15352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D33C0-5FEF-05F0-F44A-61DB98D2718B}"/>
              </a:ext>
            </a:extLst>
          </p:cNvPr>
          <p:cNvSpPr txBox="1">
            <a:spLocks/>
          </p:cNvSpPr>
          <p:nvPr/>
        </p:nvSpPr>
        <p:spPr>
          <a:xfrm>
            <a:off x="478879" y="441907"/>
            <a:ext cx="6888596" cy="573928"/>
          </a:xfrm>
          <a:prstGeom prst="rect">
            <a:avLst/>
          </a:prstGeom>
        </p:spPr>
        <p:txBody>
          <a:bodyPr>
            <a:noAutofit/>
          </a:bodyPr>
          <a:lstStyle>
            <a:lvl1pPr algn="l" defTabSz="914400" rtl="0" eaLnBrk="1" latinLnBrk="0" hangingPunct="1">
              <a:lnSpc>
                <a:spcPct val="90000"/>
              </a:lnSpc>
              <a:spcBef>
                <a:spcPct val="0"/>
              </a:spcBef>
              <a:buNone/>
              <a:defRPr sz="4400" kern="1200">
                <a:solidFill>
                  <a:srgbClr val="C25700"/>
                </a:solidFill>
                <a:latin typeface="+mj-lt"/>
                <a:ea typeface="+mj-ea"/>
                <a:cs typeface="+mj-cs"/>
              </a:defRPr>
            </a:lvl1pPr>
          </a:lstStyle>
          <a:p>
            <a:r>
              <a:rPr lang="en-US" sz="3600" b="1" dirty="0">
                <a:solidFill>
                  <a:srgbClr val="237C9A"/>
                </a:solidFill>
                <a:latin typeface="Gill Sans" panose="020B0502020104020203" pitchFamily="34" charset="-79"/>
                <a:cs typeface="Gill Sans" panose="020B0502020104020203" pitchFamily="34" charset="-79"/>
              </a:rPr>
              <a:t>Join us online </a:t>
            </a:r>
            <a:r>
              <a:rPr lang="en-US" sz="3600" dirty="0">
                <a:solidFill>
                  <a:srgbClr val="237C9A"/>
                </a:solidFill>
                <a:latin typeface="Gill Sans" panose="020B0502020104020203" pitchFamily="34" charset="-79"/>
                <a:cs typeface="Gill Sans" panose="020B0502020104020203" pitchFamily="34" charset="-79"/>
              </a:rPr>
              <a:t>@tag us on social!</a:t>
            </a:r>
          </a:p>
        </p:txBody>
      </p:sp>
      <p:sp>
        <p:nvSpPr>
          <p:cNvPr id="3" name="TextBox 2">
            <a:extLst>
              <a:ext uri="{FF2B5EF4-FFF2-40B4-BE49-F238E27FC236}">
                <a16:creationId xmlns:a16="http://schemas.microsoft.com/office/drawing/2014/main" id="{08A43F6A-D5F6-A6B0-772D-1AF1C089BA15}"/>
              </a:ext>
            </a:extLst>
          </p:cNvPr>
          <p:cNvSpPr txBox="1"/>
          <p:nvPr/>
        </p:nvSpPr>
        <p:spPr>
          <a:xfrm>
            <a:off x="872917" y="4617931"/>
            <a:ext cx="2773797" cy="1754326"/>
          </a:xfrm>
          <a:prstGeom prst="rect">
            <a:avLst/>
          </a:prstGeom>
          <a:noFill/>
        </p:spPr>
        <p:txBody>
          <a:bodyPr wrap="square" numCol="1">
            <a:spAutoFit/>
          </a:bodyPr>
          <a:lstStyle/>
          <a:p>
            <a:r>
              <a:rPr lang="en-US" sz="1200" b="1" dirty="0">
                <a:solidFill>
                  <a:schemeClr val="bg2"/>
                </a:solidFill>
                <a:latin typeface="Gill Sans MT" panose="020B0502020104020203" pitchFamily="34" charset="77"/>
              </a:rPr>
              <a:t>SOCIAL MEDIA ACCOUNTS</a:t>
            </a:r>
            <a:br>
              <a:rPr lang="en-US" sz="1200" b="1" dirty="0">
                <a:latin typeface="Gill Sans MT" panose="020B0502020104020203" pitchFamily="34" charset="77"/>
              </a:rPr>
            </a:br>
            <a:endParaRPr lang="en-US" sz="1200" b="1" dirty="0">
              <a:latin typeface="Gill Sans MT" panose="020B0502020104020203" pitchFamily="34" charset="77"/>
            </a:endParaRPr>
          </a:p>
          <a:p>
            <a:r>
              <a:rPr lang="en-US" sz="1200" dirty="0">
                <a:latin typeface="Gill Sans MT" panose="020B0502020104020203" pitchFamily="34" charset="77"/>
              </a:rPr>
              <a:t>X </a:t>
            </a:r>
            <a:r>
              <a:rPr lang="en-US" sz="1200" i="1" dirty="0">
                <a:latin typeface="Gill Sans MT" panose="020B0502020104020203" pitchFamily="34" charset="77"/>
                <a:hlinkClick r:id="rId4"/>
              </a:rPr>
              <a:t>twitter.com/HortInnovLab</a:t>
            </a:r>
            <a:r>
              <a:rPr lang="en-US" sz="1200" i="1" dirty="0">
                <a:latin typeface="Gill Sans MT" panose="020B0502020104020203" pitchFamily="34" charset="77"/>
              </a:rPr>
              <a:t> </a:t>
            </a:r>
          </a:p>
          <a:p>
            <a:r>
              <a:rPr lang="en-US" sz="1200" dirty="0">
                <a:latin typeface="Gill Sans MT" panose="020B0502020104020203" pitchFamily="34" charset="77"/>
              </a:rPr>
              <a:t>Linkedin </a:t>
            </a:r>
            <a:r>
              <a:rPr lang="en-US" sz="1200" i="1" dirty="0">
                <a:latin typeface="Gill Sans MT" panose="020B0502020104020203" pitchFamily="34" charset="77"/>
                <a:hlinkClick r:id="rId5"/>
              </a:rPr>
              <a:t>linkedin.com/company/hortinnovlab</a:t>
            </a:r>
            <a:r>
              <a:rPr lang="en-US" sz="1200" i="1" dirty="0">
                <a:latin typeface="Gill Sans MT" panose="020B0502020104020203" pitchFamily="34" charset="77"/>
              </a:rPr>
              <a:t> </a:t>
            </a:r>
          </a:p>
          <a:p>
            <a:r>
              <a:rPr lang="en-US" sz="1200" dirty="0">
                <a:latin typeface="Gill Sans MT" panose="020B0502020104020203" pitchFamily="34" charset="77"/>
              </a:rPr>
              <a:t>Facebook </a:t>
            </a:r>
            <a:r>
              <a:rPr lang="en-US" sz="1200" i="1" dirty="0">
                <a:latin typeface="Gill Sans MT" panose="020B0502020104020203" pitchFamily="34" charset="77"/>
                <a:hlinkClick r:id="rId6"/>
              </a:rPr>
              <a:t>facebook.com/ilabforhort</a:t>
            </a:r>
            <a:r>
              <a:rPr lang="en-US" sz="1200" i="1" dirty="0">
                <a:latin typeface="Gill Sans MT" panose="020B0502020104020203" pitchFamily="34" charset="77"/>
              </a:rPr>
              <a:t> </a:t>
            </a:r>
          </a:p>
          <a:p>
            <a:r>
              <a:rPr lang="en-US" sz="1200" dirty="0">
                <a:latin typeface="Gill Sans MT" panose="020B0502020104020203" pitchFamily="34" charset="77"/>
              </a:rPr>
              <a:t>Instagram </a:t>
            </a:r>
            <a:r>
              <a:rPr lang="en-US" sz="1200" i="1" dirty="0">
                <a:latin typeface="Gill Sans MT" panose="020B0502020104020203" pitchFamily="34" charset="77"/>
                <a:hlinkClick r:id="rId7"/>
              </a:rPr>
              <a:t>instagram.com/hortinnovlab</a:t>
            </a:r>
            <a:r>
              <a:rPr lang="en-US" sz="1200" i="1" dirty="0">
                <a:latin typeface="Gill Sans MT" panose="020B0502020104020203" pitchFamily="34" charset="77"/>
              </a:rPr>
              <a:t> </a:t>
            </a:r>
          </a:p>
          <a:p>
            <a:r>
              <a:rPr lang="en-US" sz="1200" dirty="0">
                <a:latin typeface="Gill Sans MT" panose="020B0502020104020203" pitchFamily="34" charset="77"/>
              </a:rPr>
              <a:t>YouTube </a:t>
            </a:r>
            <a:r>
              <a:rPr lang="en-US" sz="1200" i="1" dirty="0">
                <a:latin typeface="Gill Sans MT" panose="020B0502020104020203" pitchFamily="34" charset="77"/>
                <a:hlinkClick r:id="rId8"/>
              </a:rPr>
              <a:t>youtube.com/@hortcrsp</a:t>
            </a:r>
            <a:r>
              <a:rPr lang="en-US" sz="1200" i="1" dirty="0">
                <a:latin typeface="Gill Sans MT" panose="020B0502020104020203" pitchFamily="34" charset="77"/>
              </a:rPr>
              <a:t> </a:t>
            </a:r>
          </a:p>
          <a:p>
            <a:r>
              <a:rPr lang="en-US" sz="1200" dirty="0">
                <a:latin typeface="Gill Sans MT" panose="020B0502020104020203" pitchFamily="34" charset="77"/>
              </a:rPr>
              <a:t>TikTok </a:t>
            </a:r>
            <a:r>
              <a:rPr lang="en-US" sz="1200" i="1" dirty="0">
                <a:latin typeface="Gill Sans MT" panose="020B0502020104020203" pitchFamily="34" charset="77"/>
                <a:hlinkClick r:id="rId9"/>
              </a:rPr>
              <a:t>tiktok.com/@hortinnovlab</a:t>
            </a:r>
            <a:r>
              <a:rPr lang="en-US" sz="1200" i="1" dirty="0">
                <a:latin typeface="Gill Sans MT" panose="020B0502020104020203" pitchFamily="34" charset="77"/>
              </a:rPr>
              <a:t> </a:t>
            </a:r>
          </a:p>
          <a:p>
            <a:r>
              <a:rPr lang="en-US" sz="1200" dirty="0">
                <a:latin typeface="Gill Sans MT" panose="020B0502020104020203" pitchFamily="34" charset="77"/>
              </a:rPr>
              <a:t>Flickr </a:t>
            </a:r>
            <a:r>
              <a:rPr lang="en-US" sz="1200" i="1" dirty="0">
                <a:latin typeface="Gill Sans MT" panose="020B0502020104020203" pitchFamily="34" charset="77"/>
                <a:hlinkClick r:id="rId10"/>
              </a:rPr>
              <a:t>flickr.com/photos/hortcrsp</a:t>
            </a:r>
            <a:endParaRPr lang="en-US" sz="1200" i="1" dirty="0">
              <a:latin typeface="Gill Sans MT" panose="020B0502020104020203" pitchFamily="34" charset="77"/>
            </a:endParaRPr>
          </a:p>
        </p:txBody>
      </p:sp>
      <p:sp>
        <p:nvSpPr>
          <p:cNvPr id="10" name="TextBox 9">
            <a:extLst>
              <a:ext uri="{FF2B5EF4-FFF2-40B4-BE49-F238E27FC236}">
                <a16:creationId xmlns:a16="http://schemas.microsoft.com/office/drawing/2014/main" id="{02D0B7E2-C58B-015D-2D7E-4124DA3FFA77}"/>
              </a:ext>
            </a:extLst>
          </p:cNvPr>
          <p:cNvSpPr txBox="1"/>
          <p:nvPr/>
        </p:nvSpPr>
        <p:spPr>
          <a:xfrm>
            <a:off x="3966724" y="4617931"/>
            <a:ext cx="3906924" cy="1015663"/>
          </a:xfrm>
          <a:prstGeom prst="rect">
            <a:avLst/>
          </a:prstGeom>
          <a:noFill/>
        </p:spPr>
        <p:txBody>
          <a:bodyPr wrap="square">
            <a:spAutoFit/>
          </a:bodyPr>
          <a:lstStyle/>
          <a:p>
            <a:r>
              <a:rPr lang="en-US" sz="1200" b="1" dirty="0">
                <a:solidFill>
                  <a:schemeClr val="bg2"/>
                </a:solidFill>
                <a:latin typeface="Gill Sans MT" panose="020B0502020104020203" pitchFamily="34" charset="77"/>
              </a:rPr>
              <a:t>WEBSITES</a:t>
            </a:r>
            <a:br>
              <a:rPr lang="en-US" sz="1200" b="1" dirty="0">
                <a:latin typeface="Gill Sans MT" panose="020B0502020104020203" pitchFamily="34" charset="77"/>
              </a:rPr>
            </a:br>
            <a:endParaRPr lang="en-US" sz="1200" b="1" dirty="0">
              <a:latin typeface="Gill Sans MT" panose="020B0502020104020203" pitchFamily="34" charset="77"/>
            </a:endParaRPr>
          </a:p>
          <a:p>
            <a:pPr marL="342900" indent="-342900">
              <a:buFont typeface="+mj-lt"/>
              <a:buAutoNum type="arabicPeriod"/>
            </a:pPr>
            <a:r>
              <a:rPr lang="en-US" sz="1200" dirty="0">
                <a:latin typeface="Gill Sans MT" panose="020B0502020104020203" pitchFamily="34" charset="77"/>
              </a:rPr>
              <a:t>Main site </a:t>
            </a:r>
            <a:r>
              <a:rPr lang="en-US" sz="1200" i="1" dirty="0">
                <a:latin typeface="Gill Sans MT" panose="020B0502020104020203" pitchFamily="34" charset="77"/>
                <a:hlinkClick r:id="rId11"/>
              </a:rPr>
              <a:t>horticulture.ucdavis.edu</a:t>
            </a:r>
            <a:endParaRPr lang="en-US" sz="1200" i="1" dirty="0">
              <a:latin typeface="Gill Sans MT" panose="020B0502020104020203" pitchFamily="34" charset="77"/>
            </a:endParaRPr>
          </a:p>
          <a:p>
            <a:pPr marL="342900" indent="-342900">
              <a:buFont typeface="+mj-lt"/>
              <a:buAutoNum type="arabicPeriod"/>
            </a:pPr>
            <a:r>
              <a:rPr lang="en-US" sz="1200" dirty="0">
                <a:latin typeface="Gill Sans MT" panose="020B0502020104020203" pitchFamily="34" charset="77"/>
              </a:rPr>
              <a:t>Agrilinks </a:t>
            </a:r>
            <a:r>
              <a:rPr lang="en-US" sz="1200" i="1" dirty="0">
                <a:latin typeface="Gill Sans MT" panose="020B0502020104020203" pitchFamily="34" charset="77"/>
                <a:hlinkClick r:id="rId12"/>
              </a:rPr>
              <a:t>agrilinks.org/activities/horticulture-innovation-lab</a:t>
            </a:r>
            <a:endParaRPr lang="en-US" sz="1200" i="1" dirty="0">
              <a:latin typeface="Gill Sans MT" panose="020B0502020104020203" pitchFamily="34" charset="77"/>
            </a:endParaRPr>
          </a:p>
          <a:p>
            <a:pPr marL="342900" indent="-342900">
              <a:buFont typeface="+mj-lt"/>
              <a:buAutoNum type="arabicPeriod"/>
            </a:pPr>
            <a:r>
              <a:rPr lang="en-US" sz="1200" dirty="0">
                <a:latin typeface="Gill Sans MT" panose="020B0502020104020203" pitchFamily="34" charset="77"/>
              </a:rPr>
              <a:t>GenderUp </a:t>
            </a:r>
            <a:r>
              <a:rPr lang="en-US" sz="1200" i="1" dirty="0">
                <a:latin typeface="Gill Sans MT" panose="020B0502020104020203" pitchFamily="34" charset="77"/>
                <a:hlinkClick r:id="rId13"/>
              </a:rPr>
              <a:t>genderup.ucdavis.edu</a:t>
            </a:r>
            <a:endParaRPr lang="en-US" sz="1200" i="1" dirty="0">
              <a:latin typeface="Gill Sans MT" panose="020B0502020104020203" pitchFamily="34" charset="77"/>
            </a:endParaRPr>
          </a:p>
        </p:txBody>
      </p:sp>
      <p:sp>
        <p:nvSpPr>
          <p:cNvPr id="4" name="TextBox 3">
            <a:extLst>
              <a:ext uri="{FF2B5EF4-FFF2-40B4-BE49-F238E27FC236}">
                <a16:creationId xmlns:a16="http://schemas.microsoft.com/office/drawing/2014/main" id="{75FDBDFA-567E-BB23-0AF7-258E57AEF2D5}"/>
              </a:ext>
            </a:extLst>
          </p:cNvPr>
          <p:cNvSpPr txBox="1"/>
          <p:nvPr/>
        </p:nvSpPr>
        <p:spPr>
          <a:xfrm>
            <a:off x="687860" y="1015835"/>
            <a:ext cx="7051883" cy="3354765"/>
          </a:xfrm>
          <a:prstGeom prst="rect">
            <a:avLst/>
          </a:prstGeom>
          <a:noFill/>
        </p:spPr>
        <p:txBody>
          <a:bodyPr wrap="square" numCol="1">
            <a:spAutoFit/>
          </a:bodyPr>
          <a:lstStyle/>
          <a:p>
            <a:r>
              <a:rPr lang="en-US" sz="3000" dirty="0">
                <a:solidFill>
                  <a:schemeClr val="tx2"/>
                </a:solidFill>
                <a:latin typeface="Gill Sans MT" panose="020B0502020104020203" pitchFamily="34" charset="77"/>
              </a:rPr>
              <a:t>Build your personal brand, self-promote</a:t>
            </a:r>
            <a:br>
              <a:rPr lang="en-US" sz="1800" b="1" dirty="0">
                <a:solidFill>
                  <a:schemeClr val="tx2"/>
                </a:solidFill>
                <a:latin typeface="Gill Sans MT" panose="020B0502020104020203" pitchFamily="34" charset="77"/>
              </a:rPr>
            </a:br>
            <a:endParaRPr lang="en-US" sz="1800" b="1" dirty="0">
              <a:solidFill>
                <a:schemeClr val="tx2"/>
              </a:solidFill>
              <a:latin typeface="Gill Sans MT" panose="020B0502020104020203" pitchFamily="34" charset="77"/>
            </a:endParaRPr>
          </a:p>
          <a:p>
            <a:r>
              <a:rPr lang="en-US" sz="1800" dirty="0">
                <a:solidFill>
                  <a:schemeClr val="tx1">
                    <a:lumMod val="75000"/>
                    <a:lumOff val="25000"/>
                  </a:schemeClr>
                </a:solidFill>
                <a:latin typeface="Gill Sans MT" panose="020B0502020104020203" pitchFamily="34" charset="77"/>
              </a:rPr>
              <a:t>Wear your institution/university’s swag in photos. </a:t>
            </a:r>
          </a:p>
          <a:p>
            <a:endParaRPr lang="en-US" sz="1800" dirty="0">
              <a:solidFill>
                <a:schemeClr val="tx1">
                  <a:lumMod val="75000"/>
                  <a:lumOff val="25000"/>
                </a:schemeClr>
              </a:solidFill>
              <a:latin typeface="Gill Sans MT" panose="020B0502020104020203" pitchFamily="34" charset="77"/>
            </a:endParaRPr>
          </a:p>
          <a:p>
            <a:r>
              <a:rPr lang="en-US" sz="1800" dirty="0">
                <a:solidFill>
                  <a:schemeClr val="tx1">
                    <a:lumMod val="75000"/>
                    <a:lumOff val="25000"/>
                  </a:schemeClr>
                </a:solidFill>
                <a:latin typeface="Gill Sans MT" panose="020B0502020104020203" pitchFamily="34" charset="77"/>
              </a:rPr>
              <a:t>Make sure to include hyperlinks in web blogs and @tag us (and relevant partners) in social – to highlight the collaborative nature and global impact of your research efforts! </a:t>
            </a:r>
          </a:p>
          <a:p>
            <a:endParaRPr lang="en-US" sz="1800" dirty="0">
              <a:solidFill>
                <a:schemeClr val="tx1">
                  <a:lumMod val="75000"/>
                  <a:lumOff val="25000"/>
                </a:schemeClr>
              </a:solidFill>
              <a:latin typeface="Gill Sans MT" panose="020B0502020104020203" pitchFamily="34" charset="77"/>
            </a:endParaRPr>
          </a:p>
          <a:p>
            <a:r>
              <a:rPr lang="en-US" sz="1800" dirty="0">
                <a:solidFill>
                  <a:schemeClr val="tx1">
                    <a:lumMod val="75000"/>
                    <a:lumOff val="25000"/>
                  </a:schemeClr>
                </a:solidFill>
                <a:latin typeface="Gill Sans MT" panose="020B0502020104020203" pitchFamily="34" charset="77"/>
              </a:rPr>
              <a:t>Be inclusive and engage audiences with updates, stories, photos, short-form videos etc. across any and all platforms – all following proper brand guidelines of course. Whenever in doubt, reach out to us for guidance.</a:t>
            </a:r>
          </a:p>
        </p:txBody>
      </p:sp>
      <p:pic>
        <p:nvPicPr>
          <p:cNvPr id="6" name="Picture 5" descr="A screenshot of a website&#10;&#10;Description automatically generated">
            <a:extLst>
              <a:ext uri="{FF2B5EF4-FFF2-40B4-BE49-F238E27FC236}">
                <a16:creationId xmlns:a16="http://schemas.microsoft.com/office/drawing/2014/main" id="{6E755B0C-BB3C-93F6-5BF3-975803A0748B}"/>
              </a:ext>
            </a:extLst>
          </p:cNvPr>
          <p:cNvPicPr>
            <a:picLocks noChangeAspect="1"/>
          </p:cNvPicPr>
          <p:nvPr/>
        </p:nvPicPr>
        <p:blipFill>
          <a:blip r:embed="rId14"/>
          <a:stretch>
            <a:fillRect/>
          </a:stretch>
        </p:blipFill>
        <p:spPr>
          <a:xfrm>
            <a:off x="8057754" y="378052"/>
            <a:ext cx="3822120" cy="2094092"/>
          </a:xfrm>
          <a:prstGeom prst="rect">
            <a:avLst/>
          </a:prstGeom>
        </p:spPr>
      </p:pic>
    </p:spTree>
    <p:extLst>
      <p:ext uri="{BB962C8B-B14F-4D97-AF65-F5344CB8AC3E}">
        <p14:creationId xmlns:p14="http://schemas.microsoft.com/office/powerpoint/2010/main" val="2933409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CC6C0E84-F77A-8749-092B-EC9DBCED4128}"/>
              </a:ext>
            </a:extLst>
          </p:cNvPr>
          <p:cNvPicPr>
            <a:picLocks noChangeAspect="1"/>
          </p:cNvPicPr>
          <p:nvPr/>
        </p:nvPicPr>
        <p:blipFill>
          <a:blip r:embed="rId2"/>
          <a:stretch>
            <a:fillRect/>
          </a:stretch>
        </p:blipFill>
        <p:spPr>
          <a:xfrm>
            <a:off x="929207" y="3601969"/>
            <a:ext cx="2737632" cy="1876082"/>
          </a:xfrm>
          <a:prstGeom prst="rect">
            <a:avLst/>
          </a:prstGeom>
        </p:spPr>
      </p:pic>
      <p:pic>
        <p:nvPicPr>
          <p:cNvPr id="3" name="Picture 2" descr="A close-up of a website&#10;&#10;Description automatically generated">
            <a:extLst>
              <a:ext uri="{FF2B5EF4-FFF2-40B4-BE49-F238E27FC236}">
                <a16:creationId xmlns:a16="http://schemas.microsoft.com/office/drawing/2014/main" id="{0FA173BA-32AD-DEBA-16CA-CDBC6C79F2BE}"/>
              </a:ext>
            </a:extLst>
          </p:cNvPr>
          <p:cNvPicPr>
            <a:picLocks noChangeAspect="1"/>
          </p:cNvPicPr>
          <p:nvPr/>
        </p:nvPicPr>
        <p:blipFill rotWithShape="1">
          <a:blip r:embed="rId3"/>
          <a:srcRect l="2567" t="4062" r="2771"/>
          <a:stretch/>
        </p:blipFill>
        <p:spPr>
          <a:xfrm>
            <a:off x="3351541" y="3802183"/>
            <a:ext cx="2659793" cy="1525753"/>
          </a:xfrm>
          <a:prstGeom prst="rect">
            <a:avLst/>
          </a:prstGeom>
        </p:spPr>
      </p:pic>
      <p:pic>
        <p:nvPicPr>
          <p:cNvPr id="4" name="Picture 3" descr="A collage of people standing in a greenhouse&#10;&#10;Description automatically generated">
            <a:extLst>
              <a:ext uri="{FF2B5EF4-FFF2-40B4-BE49-F238E27FC236}">
                <a16:creationId xmlns:a16="http://schemas.microsoft.com/office/drawing/2014/main" id="{3564F021-7400-46A2-6CE5-EACF567A09F3}"/>
              </a:ext>
            </a:extLst>
          </p:cNvPr>
          <p:cNvPicPr>
            <a:picLocks noChangeAspect="1"/>
          </p:cNvPicPr>
          <p:nvPr/>
        </p:nvPicPr>
        <p:blipFill>
          <a:blip r:embed="rId4"/>
          <a:stretch>
            <a:fillRect/>
          </a:stretch>
        </p:blipFill>
        <p:spPr>
          <a:xfrm>
            <a:off x="5947884" y="1793629"/>
            <a:ext cx="5729056" cy="3807654"/>
          </a:xfrm>
          <a:prstGeom prst="rect">
            <a:avLst/>
          </a:prstGeom>
        </p:spPr>
      </p:pic>
      <p:sp>
        <p:nvSpPr>
          <p:cNvPr id="5" name="TextBox 4">
            <a:extLst>
              <a:ext uri="{FF2B5EF4-FFF2-40B4-BE49-F238E27FC236}">
                <a16:creationId xmlns:a16="http://schemas.microsoft.com/office/drawing/2014/main" id="{D85ADD1E-375F-31F9-22BA-A22690614C32}"/>
              </a:ext>
            </a:extLst>
          </p:cNvPr>
          <p:cNvSpPr txBox="1"/>
          <p:nvPr/>
        </p:nvSpPr>
        <p:spPr>
          <a:xfrm>
            <a:off x="807210" y="1242985"/>
            <a:ext cx="10577580" cy="461665"/>
          </a:xfrm>
          <a:prstGeom prst="rect">
            <a:avLst/>
          </a:prstGeom>
          <a:noFill/>
        </p:spPr>
        <p:txBody>
          <a:bodyPr wrap="square" rtlCol="0">
            <a:spAutoFit/>
          </a:bodyPr>
          <a:lstStyle/>
          <a:p>
            <a:r>
              <a:rPr lang="en-US" sz="2400" dirty="0">
                <a:solidFill>
                  <a:schemeClr val="tx2"/>
                </a:solidFill>
                <a:latin typeface="Gill Sans MT" panose="020B0502020104020203" pitchFamily="34" charset="77"/>
              </a:rPr>
              <a:t>Engaging with and Speaking to the Digital Community</a:t>
            </a:r>
          </a:p>
        </p:txBody>
      </p:sp>
      <p:sp>
        <p:nvSpPr>
          <p:cNvPr id="6" name="Rectangle 5">
            <a:extLst>
              <a:ext uri="{FF2B5EF4-FFF2-40B4-BE49-F238E27FC236}">
                <a16:creationId xmlns:a16="http://schemas.microsoft.com/office/drawing/2014/main" id="{547222DB-9130-1A55-C916-DE93F1EE90A0}"/>
              </a:ext>
            </a:extLst>
          </p:cNvPr>
          <p:cNvSpPr/>
          <p:nvPr/>
        </p:nvSpPr>
        <p:spPr>
          <a:xfrm>
            <a:off x="929206" y="1904864"/>
            <a:ext cx="5018678" cy="15257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046A67-8928-7F1A-1F3F-AD14AA4DDD6F}"/>
              </a:ext>
            </a:extLst>
          </p:cNvPr>
          <p:cNvSpPr txBox="1"/>
          <p:nvPr/>
        </p:nvSpPr>
        <p:spPr>
          <a:xfrm>
            <a:off x="1156115" y="2090843"/>
            <a:ext cx="4598509" cy="1138773"/>
          </a:xfrm>
          <a:prstGeom prst="rect">
            <a:avLst/>
          </a:prstGeom>
          <a:noFill/>
        </p:spPr>
        <p:txBody>
          <a:bodyPr wrap="square" rtlCol="0">
            <a:spAutoFit/>
          </a:bodyPr>
          <a:lstStyle/>
          <a:p>
            <a:r>
              <a:rPr lang="en-US" sz="1600" b="1" dirty="0">
                <a:latin typeface="Gill Sans MT" panose="020B0502020104020203" pitchFamily="34" charset="77"/>
              </a:rPr>
              <a:t>Diversity, Equity &amp; Inclusion in Social Media</a:t>
            </a:r>
            <a:br>
              <a:rPr lang="en-US" sz="1600" b="1" dirty="0">
                <a:latin typeface="Gill Sans MT" panose="020B0502020104020203" pitchFamily="34" charset="77"/>
              </a:rPr>
            </a:br>
            <a:r>
              <a:rPr lang="en-US" sz="1300" dirty="0">
                <a:latin typeface="Gill Sans MT" panose="020B0502020104020203" pitchFamily="34" charset="77"/>
              </a:rPr>
              <a:t>Acknowledge and give digital community members a voice and opportunity to engage. Visually communicate inclusivity through imagery, @tag and apply #hashtags that emphasize community impact, relating to the larger conversation and global discussion.</a:t>
            </a:r>
          </a:p>
        </p:txBody>
      </p:sp>
    </p:spTree>
    <p:extLst>
      <p:ext uri="{BB962C8B-B14F-4D97-AF65-F5344CB8AC3E}">
        <p14:creationId xmlns:p14="http://schemas.microsoft.com/office/powerpoint/2010/main" val="2672028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6D336-0D34-CE45-67E8-5F8D9EFC7C6A}"/>
              </a:ext>
            </a:extLst>
          </p:cNvPr>
          <p:cNvSpPr txBox="1"/>
          <p:nvPr/>
        </p:nvSpPr>
        <p:spPr>
          <a:xfrm>
            <a:off x="1426029" y="3462368"/>
            <a:ext cx="9749474" cy="2173031"/>
          </a:xfrm>
          <a:prstGeom prst="rect">
            <a:avLst/>
          </a:prstGeom>
          <a:noFill/>
        </p:spPr>
        <p:txBody>
          <a:bodyPr wrap="square">
            <a:spAutoFit/>
          </a:bodyPr>
          <a:lstStyle/>
          <a:p>
            <a:pPr rtl="0" fontAlgn="base">
              <a:lnSpc>
                <a:spcPct val="150000"/>
              </a:lnSpc>
              <a:spcBef>
                <a:spcPts val="0"/>
              </a:spcBef>
              <a:spcAft>
                <a:spcPts val="0"/>
              </a:spcAft>
            </a:pPr>
            <a:r>
              <a:rPr lang="en-US" sz="2000" b="1" dirty="0">
                <a:solidFill>
                  <a:schemeClr val="accent2"/>
                </a:solidFill>
                <a:latin typeface="Gill Sans" panose="020B0502020104020203" pitchFamily="34" charset="-79"/>
                <a:cs typeface="Gill Sans" panose="020B0502020104020203" pitchFamily="34" charset="-79"/>
              </a:rPr>
              <a:t>Follow E</a:t>
            </a:r>
            <a:r>
              <a:rPr lang="en-US" sz="2000" b="1" i="0" u="none" strike="noStrike" dirty="0">
                <a:solidFill>
                  <a:schemeClr val="accent2"/>
                </a:solidFill>
                <a:effectLst/>
                <a:latin typeface="Gill Sans" panose="020B0502020104020203" pitchFamily="34" charset="-79"/>
                <a:cs typeface="Gill Sans" panose="020B0502020104020203" pitchFamily="34" charset="-79"/>
              </a:rPr>
              <a:t>ditorial </a:t>
            </a:r>
            <a:r>
              <a:rPr lang="en-US" sz="2000" b="1" dirty="0">
                <a:solidFill>
                  <a:schemeClr val="accent2"/>
                </a:solidFill>
                <a:latin typeface="Gill Sans" panose="020B0502020104020203" pitchFamily="34" charset="-79"/>
                <a:cs typeface="Gill Sans" panose="020B0502020104020203" pitchFamily="34" charset="-79"/>
              </a:rPr>
              <a:t>G</a:t>
            </a:r>
            <a:r>
              <a:rPr lang="en-US" sz="2000" b="1" i="0" u="none" strike="noStrike" dirty="0">
                <a:solidFill>
                  <a:schemeClr val="accent2"/>
                </a:solidFill>
                <a:effectLst/>
                <a:latin typeface="Gill Sans" panose="020B0502020104020203" pitchFamily="34" charset="-79"/>
                <a:cs typeface="Gill Sans" panose="020B0502020104020203" pitchFamily="34" charset="-79"/>
              </a:rPr>
              <a:t>uidelines </a:t>
            </a:r>
            <a:r>
              <a:rPr lang="en-US" sz="2000" i="0" u="none" strike="noStrike" dirty="0">
                <a:solidFill>
                  <a:schemeClr val="accent2"/>
                </a:solidFill>
                <a:effectLst/>
                <a:latin typeface="Gill Sans" panose="020B0502020104020203" pitchFamily="34" charset="-79"/>
                <a:cs typeface="Gill Sans" panose="020B0502020104020203" pitchFamily="34" charset="-79"/>
              </a:rPr>
              <a:t>for </a:t>
            </a:r>
            <a:r>
              <a:rPr lang="en-US" sz="2000" b="1" i="0" u="none" strike="noStrike" dirty="0">
                <a:solidFill>
                  <a:schemeClr val="accent2"/>
                </a:solidFill>
                <a:effectLst/>
                <a:latin typeface="Gill Sans" panose="020B0502020104020203" pitchFamily="34" charset="-79"/>
                <a:cs typeface="Gill Sans" panose="020B0502020104020203" pitchFamily="34" charset="-79"/>
              </a:rPr>
              <a:t>USAID Newsletter </a:t>
            </a:r>
            <a:r>
              <a:rPr lang="en-US" sz="2000" i="0" u="none" strike="noStrike" dirty="0">
                <a:solidFill>
                  <a:schemeClr val="accent2"/>
                </a:solidFill>
                <a:effectLst/>
                <a:latin typeface="Gill Sans" panose="020B0502020104020203" pitchFamily="34" charset="-79"/>
                <a:cs typeface="Gill Sans" panose="020B0502020104020203" pitchFamily="34" charset="-79"/>
              </a:rPr>
              <a:t>stories</a:t>
            </a:r>
            <a:endParaRPr lang="en-US" sz="1600" b="0" i="0" u="none" strike="noStrike" dirty="0">
              <a:solidFill>
                <a:srgbClr val="000000"/>
              </a:solidFill>
              <a:effectLst/>
              <a:latin typeface="Gill Sans" panose="020B0502020104020203" pitchFamily="34" charset="-79"/>
              <a:cs typeface="Gill Sans" panose="020B0502020104020203" pitchFamily="34" charset="-79"/>
            </a:endParaRPr>
          </a:p>
          <a:p>
            <a:pPr marL="285750" indent="-285750" rtl="0" fontAlgn="base">
              <a:lnSpc>
                <a:spcPct val="150000"/>
              </a:lnSpc>
              <a:spcBef>
                <a:spcPts val="0"/>
              </a:spcBef>
              <a:spcAft>
                <a:spcPts val="0"/>
              </a:spcAft>
              <a:buFont typeface="Arial" panose="020B0604020202020204" pitchFamily="34" charset="0"/>
              <a:buChar char="•"/>
            </a:pPr>
            <a:r>
              <a:rPr lang="en-US" b="0" i="0" u="none" strike="noStrike" dirty="0">
                <a:solidFill>
                  <a:srgbClr val="000000"/>
                </a:solidFill>
                <a:effectLst/>
                <a:latin typeface="Gill Sans" panose="020B0502020104020203" pitchFamily="34" charset="-79"/>
                <a:cs typeface="Gill Sans" panose="020B0502020104020203" pitchFamily="34" charset="-79"/>
              </a:rPr>
              <a:t>Feed the Future Agrilinks </a:t>
            </a:r>
            <a:r>
              <a:rPr lang="en-US" b="0" i="0" u="sng" strike="noStrike" dirty="0">
                <a:solidFill>
                  <a:srgbClr val="1155CC"/>
                </a:solidFill>
                <a:effectLst/>
                <a:latin typeface="Gill Sans" panose="020B0502020104020203" pitchFamily="34" charset="-79"/>
                <a:cs typeface="Gill Sans" panose="020B0502020104020203" pitchFamily="34" charset="-79"/>
                <a:hlinkClick r:id="rId2"/>
              </a:rPr>
              <a:t>Editorial Style guidelines</a:t>
            </a:r>
            <a:r>
              <a:rPr lang="en-US" b="0" i="0" u="none" strike="noStrike" dirty="0">
                <a:solidFill>
                  <a:srgbClr val="000000"/>
                </a:solidFill>
                <a:effectLst/>
                <a:latin typeface="Gill Sans" panose="020B0502020104020203" pitchFamily="34" charset="-79"/>
                <a:cs typeface="Gill Sans" panose="020B0502020104020203" pitchFamily="34" charset="-79"/>
              </a:rPr>
              <a:t> here: </a:t>
            </a:r>
            <a:r>
              <a:rPr lang="en-US" b="0" i="1" u="none" strike="noStrike" dirty="0">
                <a:solidFill>
                  <a:srgbClr val="000000"/>
                </a:solidFill>
                <a:effectLst/>
                <a:latin typeface="Gill Sans" panose="020B0502020104020203" pitchFamily="34" charset="-79"/>
                <a:cs typeface="Gill Sans" panose="020B0502020104020203" pitchFamily="34" charset="-79"/>
                <a:hlinkClick r:id="rId2"/>
              </a:rPr>
              <a:t>agrilinks.org/agrilinks-editorial-style-guide</a:t>
            </a:r>
            <a:endParaRPr lang="en-US" dirty="0">
              <a:latin typeface="Gill Sans" panose="020B0502020104020203" pitchFamily="34" charset="-79"/>
              <a:cs typeface="Gill Sans" panose="020B0502020104020203" pitchFamily="34" charset="-79"/>
            </a:endParaRPr>
          </a:p>
          <a:p>
            <a:pPr marL="285750" indent="-285750" rtl="0" fontAlgn="base">
              <a:lnSpc>
                <a:spcPct val="150000"/>
              </a:lnSpc>
              <a:spcBef>
                <a:spcPts val="0"/>
              </a:spcBef>
              <a:spcAft>
                <a:spcPts val="0"/>
              </a:spcAft>
              <a:buFont typeface="Arial" panose="020B0604020202020204" pitchFamily="34" charset="0"/>
              <a:buChar char="•"/>
            </a:pPr>
            <a:r>
              <a:rPr lang="en-US" b="0" i="0" u="none" strike="noStrike" dirty="0">
                <a:solidFill>
                  <a:srgbClr val="000000"/>
                </a:solidFill>
                <a:effectLst/>
                <a:latin typeface="Gill Sans" panose="020B0502020104020203" pitchFamily="34" charset="-79"/>
                <a:cs typeface="Gill Sans" panose="020B0502020104020203" pitchFamily="34" charset="-79"/>
              </a:rPr>
              <a:t>Note their photo/video documentation requirements, as you take images throughout your research journey</a:t>
            </a:r>
          </a:p>
          <a:p>
            <a:pPr marL="285750" indent="-285750" rtl="0" fontAlgn="base">
              <a:lnSpc>
                <a:spcPct val="150000"/>
              </a:lnSpc>
              <a:spcBef>
                <a:spcPts val="0"/>
              </a:spcBef>
              <a:spcAft>
                <a:spcPts val="0"/>
              </a:spcAft>
              <a:buFont typeface="Arial" panose="020B0604020202020204" pitchFamily="34" charset="0"/>
              <a:buChar char="•"/>
            </a:pPr>
            <a:r>
              <a:rPr lang="en-US" b="0" i="0" u="none" strike="noStrike" dirty="0">
                <a:solidFill>
                  <a:srgbClr val="000000"/>
                </a:solidFill>
                <a:effectLst/>
                <a:latin typeface="Gill Sans" panose="020B0502020104020203" pitchFamily="34" charset="-79"/>
                <a:cs typeface="Gill Sans" panose="020B0502020104020203" pitchFamily="34" charset="-79"/>
              </a:rPr>
              <a:t>Always get someone’s permission to document or record them (verbal and/or ideally signed consent form)</a:t>
            </a:r>
          </a:p>
          <a:p>
            <a:pPr marL="285750" indent="-285750" rtl="0" fontAlgn="base">
              <a:lnSpc>
                <a:spcPct val="150000"/>
              </a:lnSpc>
              <a:spcBef>
                <a:spcPts val="0"/>
              </a:spcBef>
              <a:spcAft>
                <a:spcPts val="0"/>
              </a:spcAft>
              <a:buFont typeface="Arial" panose="020B0604020202020204" pitchFamily="34" charset="0"/>
              <a:buChar char="•"/>
            </a:pPr>
            <a:r>
              <a:rPr lang="en-US" b="0" i="0" u="none" strike="noStrike" dirty="0">
                <a:solidFill>
                  <a:srgbClr val="000000"/>
                </a:solidFill>
                <a:effectLst/>
                <a:latin typeface="Gill Sans" panose="020B0502020104020203" pitchFamily="34" charset="-79"/>
                <a:cs typeface="Gill Sans" panose="020B0502020104020203" pitchFamily="34" charset="-79"/>
              </a:rPr>
              <a:t>Ask full names for more personalized captions and provide engaging information of what is happening</a:t>
            </a:r>
          </a:p>
          <a:p>
            <a:pPr marL="285750" indent="-285750" rtl="0" fontAlgn="base">
              <a:lnSpc>
                <a:spcPct val="150000"/>
              </a:lnSpc>
              <a:spcBef>
                <a:spcPts val="0"/>
              </a:spcBef>
              <a:spcAft>
                <a:spcPts val="0"/>
              </a:spcAft>
              <a:buFont typeface="Arial" panose="020B0604020202020204" pitchFamily="34" charset="0"/>
              <a:buChar char="•"/>
            </a:pPr>
            <a:endParaRPr lang="en-US" sz="1600" dirty="0">
              <a:latin typeface="Gill Sans" panose="020B0502020104020203" pitchFamily="34" charset="-79"/>
              <a:cs typeface="Gill Sans" panose="020B0502020104020203" pitchFamily="34" charset="-79"/>
            </a:endParaRPr>
          </a:p>
        </p:txBody>
      </p:sp>
      <p:sp>
        <p:nvSpPr>
          <p:cNvPr id="4" name="TextBox 3">
            <a:extLst>
              <a:ext uri="{FF2B5EF4-FFF2-40B4-BE49-F238E27FC236}">
                <a16:creationId xmlns:a16="http://schemas.microsoft.com/office/drawing/2014/main" id="{02227394-C1D5-E9BD-F269-BE6400E71035}"/>
              </a:ext>
            </a:extLst>
          </p:cNvPr>
          <p:cNvSpPr txBox="1"/>
          <p:nvPr/>
        </p:nvSpPr>
        <p:spPr>
          <a:xfrm>
            <a:off x="831440" y="1222601"/>
            <a:ext cx="2255746" cy="584775"/>
          </a:xfrm>
          <a:prstGeom prst="rect">
            <a:avLst/>
          </a:prstGeom>
          <a:noFill/>
        </p:spPr>
        <p:txBody>
          <a:bodyPr wrap="none" rtlCol="0">
            <a:spAutoFit/>
          </a:bodyPr>
          <a:lstStyle/>
          <a:p>
            <a:r>
              <a:rPr lang="en-US" sz="3200" b="1" dirty="0">
                <a:solidFill>
                  <a:schemeClr val="accent2"/>
                </a:solidFill>
                <a:latin typeface="Gill Sans SemiBold" panose="020B0502020104020203" pitchFamily="34" charset="-79"/>
                <a:cs typeface="Gill Sans SemiBold" panose="020B0502020104020203" pitchFamily="34" charset="-79"/>
              </a:rPr>
              <a:t>Storytelling</a:t>
            </a:r>
          </a:p>
        </p:txBody>
      </p:sp>
      <p:sp>
        <p:nvSpPr>
          <p:cNvPr id="6" name="TextBox 5">
            <a:extLst>
              <a:ext uri="{FF2B5EF4-FFF2-40B4-BE49-F238E27FC236}">
                <a16:creationId xmlns:a16="http://schemas.microsoft.com/office/drawing/2014/main" id="{54A08DF4-C9DF-20B7-AB1E-726BD53AA6B5}"/>
              </a:ext>
            </a:extLst>
          </p:cNvPr>
          <p:cNvSpPr txBox="1"/>
          <p:nvPr/>
        </p:nvSpPr>
        <p:spPr>
          <a:xfrm>
            <a:off x="1426029" y="1807376"/>
            <a:ext cx="9154885" cy="1423531"/>
          </a:xfrm>
          <a:prstGeom prst="rect">
            <a:avLst/>
          </a:prstGeom>
          <a:noFill/>
        </p:spPr>
        <p:txBody>
          <a:bodyPr wrap="square">
            <a:spAutoFit/>
          </a:bodyPr>
          <a:lstStyle/>
          <a:p>
            <a:pPr rtl="0">
              <a:lnSpc>
                <a:spcPct val="150000"/>
              </a:lnSpc>
              <a:spcBef>
                <a:spcPts val="0"/>
              </a:spcBef>
              <a:spcAft>
                <a:spcPts val="0"/>
              </a:spcAft>
            </a:pPr>
            <a:r>
              <a:rPr lang="en-US" sz="2000" b="0" i="0" u="none" strike="noStrike" dirty="0">
                <a:solidFill>
                  <a:schemeClr val="tx2"/>
                </a:solidFill>
                <a:effectLst/>
                <a:latin typeface="Gill Sans" panose="020B0502020104020203" pitchFamily="34" charset="-79"/>
                <a:cs typeface="Gill Sans" panose="020B0502020104020203" pitchFamily="34" charset="-79"/>
              </a:rPr>
              <a:t>Whether you’re writing/audio-visualizing a journalistic piece, short- or long-form video, podcast, story blog, or captioning an awesome graphic/photo for a social media post, always address the </a:t>
            </a:r>
            <a:r>
              <a:rPr lang="en-US" sz="2000" i="0" u="none" strike="noStrike" dirty="0">
                <a:solidFill>
                  <a:schemeClr val="tx2"/>
                </a:solidFill>
                <a:effectLst/>
                <a:latin typeface="Gill Sans" panose="020B0502020104020203" pitchFamily="34" charset="-79"/>
                <a:cs typeface="Gill Sans" panose="020B0502020104020203" pitchFamily="34" charset="-79"/>
              </a:rPr>
              <a:t>5 W’s</a:t>
            </a:r>
            <a:r>
              <a:rPr lang="en-US" sz="2000" dirty="0">
                <a:solidFill>
                  <a:schemeClr val="tx2"/>
                </a:solidFill>
                <a:latin typeface="Gill Sans" panose="020B0502020104020203" pitchFamily="34" charset="-79"/>
                <a:cs typeface="Gill Sans" panose="020B0502020104020203" pitchFamily="34" charset="-79"/>
              </a:rPr>
              <a:t> – </a:t>
            </a:r>
            <a:r>
              <a:rPr lang="en-US" sz="2000" b="1" dirty="0">
                <a:solidFill>
                  <a:schemeClr val="bg2"/>
                </a:solidFill>
                <a:latin typeface="Gill Sans" panose="020B0502020104020203" pitchFamily="34" charset="-79"/>
                <a:cs typeface="Gill Sans" panose="020B0502020104020203" pitchFamily="34" charset="-79"/>
              </a:rPr>
              <a:t>W</a:t>
            </a:r>
            <a:r>
              <a:rPr lang="en-US" sz="2000" b="1" i="0" u="none" strike="noStrike" dirty="0">
                <a:solidFill>
                  <a:schemeClr val="bg2"/>
                </a:solidFill>
                <a:effectLst/>
                <a:latin typeface="Gill Sans" panose="020B0502020104020203" pitchFamily="34" charset="-79"/>
                <a:cs typeface="Gill Sans" panose="020B0502020104020203" pitchFamily="34" charset="-79"/>
              </a:rPr>
              <a:t>ho</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accent1"/>
                </a:solidFill>
                <a:effectLst/>
                <a:latin typeface="Gill Sans" panose="020B0502020104020203" pitchFamily="34" charset="-79"/>
                <a:cs typeface="Gill Sans" panose="020B0502020104020203" pitchFamily="34" charset="-79"/>
              </a:rPr>
              <a:t>|</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bg2"/>
                </a:solidFill>
                <a:effectLst/>
                <a:latin typeface="Gill Sans" panose="020B0502020104020203" pitchFamily="34" charset="-79"/>
                <a:cs typeface="Gill Sans" panose="020B0502020104020203" pitchFamily="34" charset="-79"/>
              </a:rPr>
              <a:t>What</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accent1"/>
                </a:solidFill>
                <a:effectLst/>
                <a:latin typeface="Gill Sans" panose="020B0502020104020203" pitchFamily="34" charset="-79"/>
                <a:cs typeface="Gill Sans" panose="020B0502020104020203" pitchFamily="34" charset="-79"/>
              </a:rPr>
              <a:t>|</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bg2"/>
                </a:solidFill>
                <a:effectLst/>
                <a:latin typeface="Gill Sans" panose="020B0502020104020203" pitchFamily="34" charset="-79"/>
                <a:cs typeface="Gill Sans" panose="020B0502020104020203" pitchFamily="34" charset="-79"/>
              </a:rPr>
              <a:t>When</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accent1"/>
                </a:solidFill>
                <a:effectLst/>
                <a:latin typeface="Gill Sans" panose="020B0502020104020203" pitchFamily="34" charset="-79"/>
                <a:cs typeface="Gill Sans" panose="020B0502020104020203" pitchFamily="34" charset="-79"/>
              </a:rPr>
              <a:t>|</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bg2"/>
                </a:solidFill>
                <a:effectLst/>
                <a:latin typeface="Gill Sans" panose="020B0502020104020203" pitchFamily="34" charset="-79"/>
                <a:cs typeface="Gill Sans" panose="020B0502020104020203" pitchFamily="34" charset="-79"/>
              </a:rPr>
              <a:t>Where</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accent1"/>
                </a:solidFill>
                <a:effectLst/>
                <a:latin typeface="Gill Sans" panose="020B0502020104020203" pitchFamily="34" charset="-79"/>
                <a:cs typeface="Gill Sans" panose="020B0502020104020203" pitchFamily="34" charset="-79"/>
              </a:rPr>
              <a:t>|</a:t>
            </a:r>
            <a:r>
              <a:rPr lang="en-US" sz="2000" b="1" i="0" u="none" strike="noStrike" dirty="0">
                <a:solidFill>
                  <a:schemeClr val="tx2"/>
                </a:solidFill>
                <a:effectLst/>
                <a:latin typeface="Gill Sans" panose="020B0502020104020203" pitchFamily="34" charset="-79"/>
                <a:cs typeface="Gill Sans" panose="020B0502020104020203" pitchFamily="34" charset="-79"/>
              </a:rPr>
              <a:t> </a:t>
            </a:r>
            <a:r>
              <a:rPr lang="en-US" sz="2000" b="1" i="0" u="none" strike="noStrike" dirty="0">
                <a:solidFill>
                  <a:schemeClr val="bg2"/>
                </a:solidFill>
                <a:effectLst/>
                <a:latin typeface="Gill Sans" panose="020B0502020104020203" pitchFamily="34" charset="-79"/>
                <a:cs typeface="Gill Sans" panose="020B0502020104020203" pitchFamily="34" charset="-79"/>
              </a:rPr>
              <a:t>Why</a:t>
            </a:r>
            <a:endParaRPr lang="en-US" sz="2000" b="1" dirty="0">
              <a:solidFill>
                <a:schemeClr val="bg2"/>
              </a:solidFill>
              <a:effectLst/>
            </a:endParaRPr>
          </a:p>
        </p:txBody>
      </p:sp>
    </p:spTree>
    <p:extLst>
      <p:ext uri="{BB962C8B-B14F-4D97-AF65-F5344CB8AC3E}">
        <p14:creationId xmlns:p14="http://schemas.microsoft.com/office/powerpoint/2010/main" val="2608940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7da23b23bd_0_0"/>
          <p:cNvSpPr txBox="1">
            <a:spLocks noGrp="1"/>
          </p:cNvSpPr>
          <p:nvPr>
            <p:ph type="title"/>
          </p:nvPr>
        </p:nvSpPr>
        <p:spPr>
          <a:xfrm>
            <a:off x="914400" y="707572"/>
            <a:ext cx="10363200" cy="61526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Writing for Impact - Before</a:t>
            </a:r>
            <a:endParaRPr dirty="0"/>
          </a:p>
        </p:txBody>
      </p:sp>
      <p:sp>
        <p:nvSpPr>
          <p:cNvPr id="132" name="Google Shape;132;g27da23b23bd_0_0"/>
          <p:cNvSpPr txBox="1">
            <a:spLocks noGrp="1"/>
          </p:cNvSpPr>
          <p:nvPr>
            <p:ph type="body" idx="1"/>
          </p:nvPr>
        </p:nvSpPr>
        <p:spPr>
          <a:xfrm>
            <a:off x="838200" y="1520825"/>
            <a:ext cx="10363200" cy="4194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800" dirty="0">
                <a:solidFill>
                  <a:schemeClr val="dk1"/>
                </a:solidFill>
                <a:highlight>
                  <a:srgbClr val="FFFFFF"/>
                </a:highlight>
                <a:latin typeface="Gill Sans MT" panose="020B0502020104020203" pitchFamily="34" charset="77"/>
                <a:ea typeface="Calibri"/>
                <a:cs typeface="Calibri"/>
                <a:sym typeface="Calibri"/>
              </a:rPr>
              <a:t>With the Ukraine Supplemental Funding, USAID was able to build on foundational investments and rapidly deploy climate resilient seeds and agricultural inputs using its network of agricultural financing. USAID expanded its input loan program from 50,000 to more than 100,000 households in 19 districts. By targeting these households with the input loan program, USAID is not only mitigating the current crises, but also providing a pathway toward greater food security. For farmers like </a:t>
            </a:r>
            <a:r>
              <a:rPr lang="en-US" sz="1800" dirty="0" err="1">
                <a:solidFill>
                  <a:schemeClr val="dk1"/>
                </a:solidFill>
                <a:highlight>
                  <a:srgbClr val="FFFFFF"/>
                </a:highlight>
                <a:latin typeface="Gill Sans MT" panose="020B0502020104020203" pitchFamily="34" charset="77"/>
                <a:ea typeface="Calibri"/>
                <a:cs typeface="Calibri"/>
                <a:sym typeface="Calibri"/>
              </a:rPr>
              <a:t>Fatinesi</a:t>
            </a:r>
            <a:r>
              <a:rPr lang="en-US" sz="1800" dirty="0">
                <a:solidFill>
                  <a:schemeClr val="dk1"/>
                </a:solidFill>
                <a:highlight>
                  <a:srgbClr val="FFFFFF"/>
                </a:highlight>
                <a:latin typeface="Gill Sans MT" panose="020B0502020104020203" pitchFamily="34" charset="77"/>
                <a:ea typeface="Calibri"/>
                <a:cs typeface="Calibri"/>
                <a:sym typeface="Calibri"/>
              </a:rPr>
              <a:t> </a:t>
            </a:r>
            <a:r>
              <a:rPr lang="en-US" sz="1800" dirty="0" err="1">
                <a:solidFill>
                  <a:schemeClr val="dk1"/>
                </a:solidFill>
                <a:highlight>
                  <a:srgbClr val="FFFFFF"/>
                </a:highlight>
                <a:latin typeface="Gill Sans MT" panose="020B0502020104020203" pitchFamily="34" charset="77"/>
                <a:ea typeface="Calibri"/>
                <a:cs typeface="Calibri"/>
                <a:sym typeface="Calibri"/>
              </a:rPr>
              <a:t>Beliyamu</a:t>
            </a:r>
            <a:r>
              <a:rPr lang="en-US" sz="1800" dirty="0">
                <a:solidFill>
                  <a:schemeClr val="dk1"/>
                </a:solidFill>
                <a:highlight>
                  <a:srgbClr val="FFFFFF"/>
                </a:highlight>
                <a:latin typeface="Gill Sans MT" panose="020B0502020104020203" pitchFamily="34" charset="77"/>
                <a:ea typeface="Calibri"/>
                <a:cs typeface="Calibri"/>
                <a:sym typeface="Calibri"/>
              </a:rPr>
              <a:t>, the input loan program is the first step toward treating farming as a business. With the certified soybean seed and inoculant that USAID provided, </a:t>
            </a:r>
            <a:r>
              <a:rPr lang="en-US" sz="1800" dirty="0" err="1">
                <a:solidFill>
                  <a:schemeClr val="dk1"/>
                </a:solidFill>
                <a:highlight>
                  <a:srgbClr val="FFFFFF"/>
                </a:highlight>
                <a:latin typeface="Gill Sans MT" panose="020B0502020104020203" pitchFamily="34" charset="77"/>
                <a:ea typeface="Calibri"/>
                <a:cs typeface="Calibri"/>
                <a:sym typeface="Calibri"/>
              </a:rPr>
              <a:t>Fatinesi</a:t>
            </a:r>
            <a:r>
              <a:rPr lang="en-US" sz="1800" dirty="0">
                <a:solidFill>
                  <a:schemeClr val="dk1"/>
                </a:solidFill>
                <a:highlight>
                  <a:srgbClr val="FFFFFF"/>
                </a:highlight>
                <a:latin typeface="Gill Sans MT" panose="020B0502020104020203" pitchFamily="34" charset="77"/>
                <a:ea typeface="Calibri"/>
                <a:cs typeface="Calibri"/>
                <a:sym typeface="Calibri"/>
              </a:rPr>
              <a:t> expects to more than double the quantity of soybean that she harvests this year. With the proceeds, she plans to purchase certified soybean and maize seed next year, and also invest in a bicycle and cart so she can aggregate produce from her neighbors, and transport it to larger markets where she can sell it for a higher profit. </a:t>
            </a:r>
            <a:endParaRPr sz="1800" dirty="0">
              <a:solidFill>
                <a:schemeClr val="dk1"/>
              </a:solidFill>
              <a:highlight>
                <a:srgbClr val="FFFFFF"/>
              </a:highlight>
              <a:latin typeface="Gill Sans MT" panose="020B0502020104020203" pitchFamily="34" charset="77"/>
              <a:ea typeface="Calibri"/>
              <a:cs typeface="Calibri"/>
              <a:sym typeface="Calibri"/>
            </a:endParaRPr>
          </a:p>
          <a:p>
            <a:pPr marL="0" lvl="0" indent="0" algn="l" rtl="0">
              <a:lnSpc>
                <a:spcPct val="150000"/>
              </a:lnSpc>
              <a:spcBef>
                <a:spcPts val="1000"/>
              </a:spcBef>
              <a:spcAft>
                <a:spcPts val="0"/>
              </a:spcAft>
              <a:buNone/>
            </a:pPr>
            <a:endParaRPr sz="1800" dirty="0">
              <a:latin typeface="Gill Sans MT" panose="020B0502020104020203" pitchFamily="34" charset="77"/>
              <a:ea typeface="Calibri"/>
              <a:cs typeface="Calibri"/>
              <a:sym typeface="Calibri"/>
            </a:endParaRPr>
          </a:p>
        </p:txBody>
      </p:sp>
      <p:sp>
        <p:nvSpPr>
          <p:cNvPr id="133" name="Google Shape;133;g27da23b23bd_0_0"/>
          <p:cNvSpPr txBox="1">
            <a:spLocks noGrp="1"/>
          </p:cNvSpPr>
          <p:nvPr>
            <p:ph type="sldNum" idx="12"/>
          </p:nvPr>
        </p:nvSpPr>
        <p:spPr>
          <a:xfrm>
            <a:off x="11416554" y="6388435"/>
            <a:ext cx="542400" cy="118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da23b23bd_0_8"/>
          <p:cNvSpPr txBox="1">
            <a:spLocks noGrp="1"/>
          </p:cNvSpPr>
          <p:nvPr>
            <p:ph type="title"/>
          </p:nvPr>
        </p:nvSpPr>
        <p:spPr>
          <a:xfrm>
            <a:off x="854242" y="760129"/>
            <a:ext cx="10363200" cy="57172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Writing for Impact - After</a:t>
            </a:r>
            <a:endParaRPr dirty="0"/>
          </a:p>
        </p:txBody>
      </p:sp>
      <p:sp>
        <p:nvSpPr>
          <p:cNvPr id="140" name="Google Shape;140;g27da23b23bd_0_8"/>
          <p:cNvSpPr txBox="1">
            <a:spLocks noGrp="1"/>
          </p:cNvSpPr>
          <p:nvPr>
            <p:ph type="body" idx="1"/>
          </p:nvPr>
        </p:nvSpPr>
        <p:spPr>
          <a:xfrm>
            <a:off x="854242" y="1331850"/>
            <a:ext cx="10363200" cy="4194300"/>
          </a:xfrm>
          <a:prstGeom prst="rect">
            <a:avLst/>
          </a:prstGeom>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n-US" sz="1800" dirty="0">
                <a:solidFill>
                  <a:schemeClr val="dk1"/>
                </a:solidFill>
                <a:latin typeface="Gill Sans MT" panose="020B0502020104020203" pitchFamily="34" charset="77"/>
                <a:ea typeface="Calibri"/>
                <a:cs typeface="Calibri"/>
                <a:sym typeface="Calibri"/>
              </a:rPr>
              <a:t>Market shocks and supply chain disruptions over the past year have made life particularly difficult for smallholder farmers in Malawi. Farmers like </a:t>
            </a:r>
            <a:r>
              <a:rPr lang="en-US" sz="1800" dirty="0" err="1">
                <a:solidFill>
                  <a:schemeClr val="dk1"/>
                </a:solidFill>
                <a:latin typeface="Gill Sans MT" panose="020B0502020104020203" pitchFamily="34" charset="77"/>
                <a:ea typeface="Calibri"/>
                <a:cs typeface="Calibri"/>
                <a:sym typeface="Calibri"/>
              </a:rPr>
              <a:t>Fatinesi</a:t>
            </a:r>
            <a:r>
              <a:rPr lang="en-US" sz="1800" dirty="0">
                <a:solidFill>
                  <a:schemeClr val="dk1"/>
                </a:solidFill>
                <a:latin typeface="Gill Sans MT" panose="020B0502020104020203" pitchFamily="34" charset="77"/>
                <a:ea typeface="Calibri"/>
                <a:cs typeface="Calibri"/>
                <a:sym typeface="Calibri"/>
              </a:rPr>
              <a:t> </a:t>
            </a:r>
            <a:r>
              <a:rPr lang="en-US" sz="1800" dirty="0" err="1">
                <a:solidFill>
                  <a:schemeClr val="dk1"/>
                </a:solidFill>
                <a:latin typeface="Gill Sans MT" panose="020B0502020104020203" pitchFamily="34" charset="77"/>
                <a:ea typeface="Calibri"/>
                <a:cs typeface="Calibri"/>
                <a:sym typeface="Calibri"/>
              </a:rPr>
              <a:t>Beliyamu</a:t>
            </a:r>
            <a:r>
              <a:rPr lang="en-US" sz="1800" dirty="0">
                <a:solidFill>
                  <a:schemeClr val="dk1"/>
                </a:solidFill>
                <a:latin typeface="Gill Sans MT" panose="020B0502020104020203" pitchFamily="34" charset="77"/>
                <a:ea typeface="Calibri"/>
                <a:cs typeface="Calibri"/>
                <a:sym typeface="Calibri"/>
              </a:rPr>
              <a:t> have struggled to afford high-quality inputs like fertilizer and certified seed critical for growing enough soybean and maize to feed herself and sell for income. She was able to obtain these items by participating in an input loan program bolstered through $12 million in USAID supplemental funding. </a:t>
            </a:r>
            <a:r>
              <a:rPr lang="en-US" sz="1800" dirty="0" err="1">
                <a:solidFill>
                  <a:schemeClr val="dk1"/>
                </a:solidFill>
                <a:latin typeface="Gill Sans MT" panose="020B0502020104020203" pitchFamily="34" charset="77"/>
                <a:ea typeface="Calibri"/>
                <a:cs typeface="Calibri"/>
                <a:sym typeface="Calibri"/>
              </a:rPr>
              <a:t>Fatinesi</a:t>
            </a:r>
            <a:r>
              <a:rPr lang="en-US" sz="1800" dirty="0">
                <a:solidFill>
                  <a:schemeClr val="dk1"/>
                </a:solidFill>
                <a:latin typeface="Gill Sans MT" panose="020B0502020104020203" pitchFamily="34" charset="77"/>
                <a:ea typeface="Calibri"/>
                <a:cs typeface="Calibri"/>
                <a:sym typeface="Calibri"/>
              </a:rPr>
              <a:t> is one of more than 100,000 Malawians across 19 districts who have benefited from this program, which works by adapting existing village savings and loan groups so members can buy essential farming inputs. The farmers then repay the cost of the inputs plus ten percent interest into a revolving fund after they harvest and sell their produce. </a:t>
            </a:r>
            <a:r>
              <a:rPr lang="en-US" sz="1800" dirty="0" err="1">
                <a:solidFill>
                  <a:schemeClr val="dk1"/>
                </a:solidFill>
                <a:latin typeface="Gill Sans MT" panose="020B0502020104020203" pitchFamily="34" charset="77"/>
                <a:ea typeface="Calibri"/>
                <a:cs typeface="Calibri"/>
                <a:sym typeface="Calibri"/>
              </a:rPr>
              <a:t>Fatinesi</a:t>
            </a:r>
            <a:r>
              <a:rPr lang="en-US" sz="1800" dirty="0">
                <a:solidFill>
                  <a:schemeClr val="dk1"/>
                </a:solidFill>
                <a:latin typeface="Gill Sans MT" panose="020B0502020104020203" pitchFamily="34" charset="77"/>
                <a:ea typeface="Calibri"/>
                <a:cs typeface="Calibri"/>
                <a:sym typeface="Calibri"/>
              </a:rPr>
              <a:t> expects to more than double her previous harvest and plans to use her profits to purchase a bike and cart to bring together produce in her community and sell it at more profitable markets closer to town. </a:t>
            </a:r>
            <a:r>
              <a:rPr lang="en-US" sz="1800" i="1" dirty="0">
                <a:solidFill>
                  <a:schemeClr val="dk1"/>
                </a:solidFill>
                <a:latin typeface="Gill Sans MT" panose="020B0502020104020203" pitchFamily="34" charset="77"/>
                <a:ea typeface="Calibri"/>
                <a:cs typeface="Calibri"/>
                <a:sym typeface="Calibri"/>
              </a:rPr>
              <a:t>(This impact example provided the basis for a more in-depth human interest story: </a:t>
            </a:r>
            <a:r>
              <a:rPr lang="en-US" sz="1800" i="1" u="sng" dirty="0">
                <a:solidFill>
                  <a:srgbClr val="1155CC"/>
                </a:solidFill>
                <a:highlight>
                  <a:srgbClr val="FFFFFF"/>
                </a:highlight>
                <a:latin typeface="Gill Sans MT" panose="020B0502020104020203" pitchFamily="34" charset="77"/>
                <a:ea typeface="Calibri"/>
                <a:cs typeface="Calibri"/>
                <a:sym typeface="Calibri"/>
                <a:hlinkClick r:id="rId3">
                  <a:extLst>
                    <a:ext uri="{A12FA001-AC4F-418D-AE19-62706E023703}">
                      <ahyp:hlinkClr xmlns:ahyp="http://schemas.microsoft.com/office/drawing/2018/hyperlinkcolor" val="tx"/>
                    </a:ext>
                  </a:extLst>
                </a:hlinkClick>
              </a:rPr>
              <a:t>Fatinesi's Future: Farmers Boost Incomes and Expand Food Production in Malawi</a:t>
            </a:r>
            <a:r>
              <a:rPr lang="en-US" sz="1800" i="1" dirty="0">
                <a:solidFill>
                  <a:schemeClr val="dk1"/>
                </a:solidFill>
                <a:latin typeface="Gill Sans MT" panose="020B0502020104020203" pitchFamily="34" charset="77"/>
                <a:ea typeface="Calibri"/>
                <a:cs typeface="Calibri"/>
                <a:sym typeface="Calibri"/>
              </a:rPr>
              <a:t>)</a:t>
            </a:r>
            <a:endParaRPr sz="1800" dirty="0">
              <a:latin typeface="Gill Sans MT" panose="020B0502020104020203" pitchFamily="34" charset="77"/>
              <a:ea typeface="Calibri"/>
              <a:cs typeface="Calibri"/>
              <a:sym typeface="Calibri"/>
            </a:endParaRPr>
          </a:p>
        </p:txBody>
      </p:sp>
      <p:sp>
        <p:nvSpPr>
          <p:cNvPr id="141" name="Google Shape;141;g27da23b23bd_0_8"/>
          <p:cNvSpPr txBox="1">
            <a:spLocks noGrp="1"/>
          </p:cNvSpPr>
          <p:nvPr>
            <p:ph type="sldNum" idx="12"/>
          </p:nvPr>
        </p:nvSpPr>
        <p:spPr>
          <a:xfrm>
            <a:off x="11416554" y="6388435"/>
            <a:ext cx="542400" cy="118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0101-0F8A-D42C-2611-B1EFE40F3EB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25F3C90-0D49-2F02-DC20-6D8B15B2E434}"/>
              </a:ext>
            </a:extLst>
          </p:cNvPr>
          <p:cNvSpPr txBox="1">
            <a:spLocks/>
          </p:cNvSpPr>
          <p:nvPr/>
        </p:nvSpPr>
        <p:spPr>
          <a:xfrm>
            <a:off x="1010548" y="2413624"/>
            <a:ext cx="9697586" cy="20307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6000" dirty="0">
                <a:solidFill>
                  <a:schemeClr val="bg1">
                    <a:lumMod val="95000"/>
                  </a:schemeClr>
                </a:solidFill>
                <a:latin typeface="Gill Sans MT" panose="020B0502020104020203" pitchFamily="34" charset="77"/>
                <a:cs typeface="Gill Sans Light" panose="020B0302020104020203" pitchFamily="34" charset="-79"/>
              </a:rPr>
              <a:t>Written and Visual </a:t>
            </a:r>
            <a:br>
              <a:rPr lang="en-US" sz="6000" dirty="0">
                <a:solidFill>
                  <a:schemeClr val="bg1">
                    <a:lumMod val="95000"/>
                  </a:schemeClr>
                </a:solidFill>
                <a:latin typeface="Gill Sans MT" panose="020B0502020104020203" pitchFamily="34" charset="77"/>
                <a:cs typeface="Gill Sans Light" panose="020B0302020104020203" pitchFamily="34" charset="-79"/>
              </a:rPr>
            </a:br>
            <a:r>
              <a:rPr lang="en-US" sz="6000" dirty="0">
                <a:solidFill>
                  <a:schemeClr val="bg1">
                    <a:lumMod val="95000"/>
                  </a:schemeClr>
                </a:solidFill>
                <a:latin typeface="Gill Sans MT" panose="020B0502020104020203" pitchFamily="34" charset="77"/>
                <a:cs typeface="Gill Sans Light" panose="020B0302020104020203" pitchFamily="34" charset="-79"/>
              </a:rPr>
              <a:t>Communication</a:t>
            </a:r>
          </a:p>
        </p:txBody>
      </p:sp>
    </p:spTree>
    <p:extLst>
      <p:ext uri="{BB962C8B-B14F-4D97-AF65-F5344CB8AC3E}">
        <p14:creationId xmlns:p14="http://schemas.microsoft.com/office/powerpoint/2010/main" val="3651941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F78194-4EAA-A879-3CBF-A18546BCF300}"/>
              </a:ext>
            </a:extLst>
          </p:cNvPr>
          <p:cNvSpPr/>
          <p:nvPr/>
        </p:nvSpPr>
        <p:spPr>
          <a:xfrm>
            <a:off x="573155" y="3097567"/>
            <a:ext cx="5770976" cy="2388833"/>
          </a:xfrm>
          <a:prstGeom prst="rect">
            <a:avLst/>
          </a:prstGeom>
          <a:solidFill>
            <a:srgbClr val="C2F192">
              <a:alpha val="1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4840A73-D6CF-3504-BE24-30A5CF47099E}"/>
              </a:ext>
            </a:extLst>
          </p:cNvPr>
          <p:cNvSpPr/>
          <p:nvPr/>
        </p:nvSpPr>
        <p:spPr>
          <a:xfrm>
            <a:off x="7219760" y="3211037"/>
            <a:ext cx="4399085" cy="27112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C4F1ED-0406-6FEB-6C5E-F3426B5AE873}"/>
              </a:ext>
            </a:extLst>
          </p:cNvPr>
          <p:cNvSpPr txBox="1"/>
          <p:nvPr/>
        </p:nvSpPr>
        <p:spPr>
          <a:xfrm>
            <a:off x="573155" y="2190105"/>
            <a:ext cx="5619549" cy="584775"/>
          </a:xfrm>
          <a:prstGeom prst="rect">
            <a:avLst/>
          </a:prstGeom>
          <a:noFill/>
        </p:spPr>
        <p:txBody>
          <a:bodyPr wrap="square">
            <a:spAutoFit/>
          </a:bodyPr>
          <a:lstStyle/>
          <a:p>
            <a:pPr rtl="0">
              <a:spcBef>
                <a:spcPts val="0"/>
              </a:spcBef>
              <a:spcAft>
                <a:spcPts val="0"/>
              </a:spcAft>
            </a:pPr>
            <a:r>
              <a:rPr lang="en-US" sz="1600" b="1" dirty="0">
                <a:solidFill>
                  <a:schemeClr val="tx2"/>
                </a:solidFill>
                <a:latin typeface="Gill Sans MT" panose="020B0502020104020203" pitchFamily="34" charset="77"/>
                <a:cs typeface="Gill Sans" panose="020B0502020104020203" pitchFamily="34" charset="-79"/>
              </a:rPr>
              <a:t>Always f</a:t>
            </a:r>
            <a:r>
              <a:rPr lang="en-US" sz="1600" b="1" i="0" u="none" strike="noStrike" dirty="0">
                <a:solidFill>
                  <a:schemeClr val="tx2"/>
                </a:solidFill>
                <a:effectLst/>
                <a:latin typeface="Gill Sans MT" panose="020B0502020104020203" pitchFamily="34" charset="77"/>
                <a:cs typeface="Gill Sans" panose="020B0502020104020203" pitchFamily="34" charset="-79"/>
              </a:rPr>
              <a:t>ollow the Feed the Future Agrilinks </a:t>
            </a:r>
          </a:p>
          <a:p>
            <a:r>
              <a:rPr lang="en-US" sz="1600" b="1" i="0" u="none" strike="noStrike" dirty="0">
                <a:solidFill>
                  <a:schemeClr val="tx2"/>
                </a:solidFill>
                <a:effectLst/>
                <a:latin typeface="Gill Sans MT" panose="020B0502020104020203" pitchFamily="34" charset="77"/>
                <a:cs typeface="Gill Sans" panose="020B0502020104020203" pitchFamily="34" charset="-79"/>
              </a:rPr>
              <a:t>Editorial Style Guide: </a:t>
            </a:r>
            <a:r>
              <a:rPr lang="en-US" sz="1600" i="1" dirty="0">
                <a:latin typeface="Gill Sans MT" panose="020B0502020104020203" pitchFamily="34" charset="77"/>
                <a:cs typeface="Gill Sans SemiBold" panose="020B0502020104020203" pitchFamily="34" charset="-79"/>
                <a:hlinkClick r:id="rId2"/>
              </a:rPr>
              <a:t>A</a:t>
            </a:r>
            <a:r>
              <a:rPr lang="en-US" sz="1600" i="1" strike="noStrike" dirty="0">
                <a:solidFill>
                  <a:srgbClr val="000000"/>
                </a:solidFill>
                <a:effectLst/>
                <a:latin typeface="Gill Sans MT" panose="020B0502020104020203" pitchFamily="34" charset="77"/>
                <a:cs typeface="Gill Sans SemiBold" panose="020B0502020104020203" pitchFamily="34" charset="-79"/>
                <a:hlinkClick r:id="rId2"/>
              </a:rPr>
              <a:t>grilinks.org/agrilinks-editorial-style-guide</a:t>
            </a:r>
            <a:endParaRPr lang="en-US" sz="1600" b="1" i="0" u="none" strike="noStrike" dirty="0">
              <a:solidFill>
                <a:schemeClr val="tx2"/>
              </a:solidFill>
              <a:effectLst/>
              <a:latin typeface="Gill Sans MT" panose="020B0502020104020203" pitchFamily="34" charset="77"/>
              <a:cs typeface="Gill Sans" panose="020B0502020104020203" pitchFamily="34" charset="-79"/>
            </a:endParaRPr>
          </a:p>
        </p:txBody>
      </p:sp>
      <p:sp>
        <p:nvSpPr>
          <p:cNvPr id="7" name="TextBox 6">
            <a:extLst>
              <a:ext uri="{FF2B5EF4-FFF2-40B4-BE49-F238E27FC236}">
                <a16:creationId xmlns:a16="http://schemas.microsoft.com/office/drawing/2014/main" id="{96F3FAD6-4B46-D519-42AC-60792612F41C}"/>
              </a:ext>
            </a:extLst>
          </p:cNvPr>
          <p:cNvSpPr txBox="1"/>
          <p:nvPr/>
        </p:nvSpPr>
        <p:spPr>
          <a:xfrm>
            <a:off x="573155" y="1455507"/>
            <a:ext cx="5913628" cy="584775"/>
          </a:xfrm>
          <a:prstGeom prst="rect">
            <a:avLst/>
          </a:prstGeom>
          <a:noFill/>
        </p:spPr>
        <p:txBody>
          <a:bodyPr wrap="square">
            <a:spAutoFit/>
          </a:bodyPr>
          <a:lstStyle/>
          <a:p>
            <a:pPr rtl="0">
              <a:spcBef>
                <a:spcPts val="0"/>
              </a:spcBef>
              <a:spcAft>
                <a:spcPts val="0"/>
              </a:spcAft>
            </a:pPr>
            <a:r>
              <a:rPr lang="en-US" sz="3200" dirty="0">
                <a:solidFill>
                  <a:schemeClr val="bg2"/>
                </a:solidFill>
                <a:latin typeface="Gill Sans" panose="020B0502020104020203" pitchFamily="34" charset="-79"/>
                <a:cs typeface="Gill Sans" panose="020B0502020104020203" pitchFamily="34" charset="-79"/>
              </a:rPr>
              <a:t>Editorial Style Guidelines</a:t>
            </a:r>
            <a:endParaRPr lang="en-US" sz="3200" dirty="0">
              <a:solidFill>
                <a:schemeClr val="bg2"/>
              </a:solidFill>
              <a:effectLst/>
            </a:endParaRPr>
          </a:p>
        </p:txBody>
      </p:sp>
      <p:sp>
        <p:nvSpPr>
          <p:cNvPr id="9" name="TextBox 8">
            <a:extLst>
              <a:ext uri="{FF2B5EF4-FFF2-40B4-BE49-F238E27FC236}">
                <a16:creationId xmlns:a16="http://schemas.microsoft.com/office/drawing/2014/main" id="{6212B3A5-3FF3-1E62-9F02-E748A9FB5F71}"/>
              </a:ext>
            </a:extLst>
          </p:cNvPr>
          <p:cNvSpPr txBox="1"/>
          <p:nvPr/>
        </p:nvSpPr>
        <p:spPr>
          <a:xfrm>
            <a:off x="7368335" y="3328823"/>
            <a:ext cx="4146729" cy="2492990"/>
          </a:xfrm>
          <a:prstGeom prst="rect">
            <a:avLst/>
          </a:prstGeom>
          <a:noFill/>
        </p:spPr>
        <p:txBody>
          <a:bodyPr wrap="square">
            <a:spAutoFit/>
          </a:bodyPr>
          <a:lstStyle/>
          <a:p>
            <a:pPr algn="l" rtl="0"/>
            <a:r>
              <a:rPr lang="en-US" sz="1200" b="0" i="0" dirty="0">
                <a:solidFill>
                  <a:srgbClr val="000000"/>
                </a:solidFill>
                <a:effectLst/>
                <a:latin typeface="Gill Sans MT" panose="020B0502020104020203" pitchFamily="34" charset="77"/>
              </a:rPr>
              <a:t>Agrilinks is Feed the Future’s platform for technical knowledge exchange on agriculture and food security development topics. We welcome content submissions from the food security community and are committed to getting our members’ blog posts and events ready for publishing. This editorial style guide is based on the </a:t>
            </a:r>
            <a:r>
              <a:rPr lang="en-US" sz="1200" b="0" i="0" u="none" strike="noStrike" dirty="0">
                <a:solidFill>
                  <a:srgbClr val="27262C"/>
                </a:solidFill>
                <a:effectLst/>
                <a:latin typeface="Gill Sans MT" panose="020B0502020104020203" pitchFamily="34" charset="77"/>
                <a:hlinkClick r:id="rId3"/>
              </a:rPr>
              <a:t>AP style</a:t>
            </a:r>
            <a:r>
              <a:rPr lang="en-US" sz="1200" b="0" i="0" dirty="0">
                <a:solidFill>
                  <a:srgbClr val="000000"/>
                </a:solidFill>
                <a:effectLst/>
                <a:latin typeface="Gill Sans MT" panose="020B0502020104020203" pitchFamily="34" charset="77"/>
              </a:rPr>
              <a:t> guide, the U.S. government’s </a:t>
            </a:r>
            <a:r>
              <a:rPr lang="en-US" sz="1200" b="0" i="0" u="none" strike="noStrike" dirty="0">
                <a:solidFill>
                  <a:srgbClr val="27262C"/>
                </a:solidFill>
                <a:effectLst/>
                <a:latin typeface="Gill Sans MT" panose="020B0502020104020203" pitchFamily="34" charset="77"/>
                <a:hlinkClick r:id="rId4"/>
              </a:rPr>
              <a:t>18F office</a:t>
            </a:r>
            <a:r>
              <a:rPr lang="en-US" sz="1200" b="0" i="0" dirty="0">
                <a:solidFill>
                  <a:srgbClr val="000000"/>
                </a:solidFill>
                <a:effectLst/>
                <a:latin typeface="Gill Sans MT" panose="020B0502020104020203" pitchFamily="34" charset="77"/>
              </a:rPr>
              <a:t> and </a:t>
            </a:r>
            <a:r>
              <a:rPr lang="en-US" sz="1200" b="0" i="0" u="none" strike="noStrike" dirty="0">
                <a:solidFill>
                  <a:srgbClr val="27262C"/>
                </a:solidFill>
                <a:effectLst/>
                <a:latin typeface="Gill Sans MT" panose="020B0502020104020203" pitchFamily="34" charset="77"/>
                <a:hlinkClick r:id="rId5"/>
              </a:rPr>
              <a:t>plain language guidelines.</a:t>
            </a:r>
            <a:r>
              <a:rPr lang="en-US" sz="1200" b="0" i="0" dirty="0">
                <a:solidFill>
                  <a:srgbClr val="000000"/>
                </a:solidFill>
                <a:effectLst/>
                <a:latin typeface="Gill Sans MT" panose="020B0502020104020203" pitchFamily="34" charset="77"/>
              </a:rPr>
              <a:t> </a:t>
            </a:r>
            <a:br>
              <a:rPr lang="en-US" sz="1200" b="0" i="0" dirty="0">
                <a:solidFill>
                  <a:srgbClr val="000000"/>
                </a:solidFill>
                <a:effectLst/>
                <a:latin typeface="Gill Sans MT" panose="020B0502020104020203" pitchFamily="34" charset="77"/>
              </a:rPr>
            </a:br>
            <a:endParaRPr lang="en-US" sz="1200" b="0" i="0" dirty="0">
              <a:solidFill>
                <a:srgbClr val="000000"/>
              </a:solidFill>
              <a:effectLst/>
              <a:latin typeface="Gill Sans MT" panose="020B0502020104020203" pitchFamily="34" charset="77"/>
            </a:endParaRPr>
          </a:p>
          <a:p>
            <a:pPr algn="l" rtl="0"/>
            <a:r>
              <a:rPr lang="en-US" sz="1200" b="0" i="0" dirty="0">
                <a:solidFill>
                  <a:srgbClr val="000000"/>
                </a:solidFill>
                <a:effectLst/>
                <a:latin typeface="Gill Sans MT" panose="020B0502020104020203" pitchFamily="34" charset="77"/>
              </a:rPr>
              <a:t>All submissions will be reviewed for quality and alignment with the guidelines below. Accepted submissions will be added to Agrilinks’ editorial calendar and published accordingly. Submissions that do not meet Agrilinks’ needs or quality standards will not be published.</a:t>
            </a:r>
          </a:p>
        </p:txBody>
      </p:sp>
      <p:sp>
        <p:nvSpPr>
          <p:cNvPr id="3" name="TextBox 2">
            <a:extLst>
              <a:ext uri="{FF2B5EF4-FFF2-40B4-BE49-F238E27FC236}">
                <a16:creationId xmlns:a16="http://schemas.microsoft.com/office/drawing/2014/main" id="{9C8441F0-F93A-2FE0-3604-79E7238948D2}"/>
              </a:ext>
            </a:extLst>
          </p:cNvPr>
          <p:cNvSpPr txBox="1"/>
          <p:nvPr/>
        </p:nvSpPr>
        <p:spPr>
          <a:xfrm>
            <a:off x="972763" y="3350089"/>
            <a:ext cx="5002735" cy="369332"/>
          </a:xfrm>
          <a:prstGeom prst="rect">
            <a:avLst/>
          </a:prstGeom>
          <a:noFill/>
        </p:spPr>
        <p:txBody>
          <a:bodyPr wrap="square">
            <a:spAutoFit/>
          </a:bodyPr>
          <a:lstStyle/>
          <a:p>
            <a:pPr lvl="7"/>
            <a:r>
              <a:rPr lang="en-US" sz="1800" dirty="0">
                <a:solidFill>
                  <a:schemeClr val="tx1"/>
                </a:solidFill>
                <a:latin typeface="Gill Sans MT" panose="020B0502020104020203" pitchFamily="34" charset="77"/>
                <a:cs typeface="Gill Sans SemiBold" panose="020B0502020104020203" pitchFamily="34" charset="-79"/>
              </a:rPr>
              <a:t>A guide to follow for</a:t>
            </a:r>
            <a:r>
              <a:rPr lang="en-US" sz="1800" i="1" dirty="0">
                <a:solidFill>
                  <a:schemeClr val="tx1"/>
                </a:solidFill>
                <a:latin typeface="Gill Sans MT" panose="020B0502020104020203" pitchFamily="34" charset="77"/>
                <a:cs typeface="Gill Sans SemiBold" panose="020B0502020104020203" pitchFamily="34" charset="-79"/>
              </a:rPr>
              <a:t> </a:t>
            </a:r>
            <a:r>
              <a:rPr lang="en-US" sz="1800" dirty="0">
                <a:solidFill>
                  <a:schemeClr val="tx1"/>
                </a:solidFill>
                <a:latin typeface="Gill Sans MT" panose="020B0502020104020203" pitchFamily="34" charset="77"/>
                <a:cs typeface="Gill Sans SemiBold" panose="020B0502020104020203" pitchFamily="34" charset="-79"/>
              </a:rPr>
              <a:t>writing </a:t>
            </a:r>
            <a:r>
              <a:rPr lang="en-US" sz="1800" i="1" u="sng" dirty="0">
                <a:solidFill>
                  <a:schemeClr val="tx1"/>
                </a:solidFill>
                <a:latin typeface="Gill Sans MT" panose="020B0502020104020203" pitchFamily="34" charset="77"/>
                <a:cs typeface="Gill Sans SemiBold" panose="020B0502020104020203" pitchFamily="34" charset="-79"/>
              </a:rPr>
              <a:t>and</a:t>
            </a:r>
            <a:r>
              <a:rPr lang="en-US" sz="1800" dirty="0">
                <a:solidFill>
                  <a:schemeClr val="tx1"/>
                </a:solidFill>
                <a:latin typeface="Gill Sans MT" panose="020B0502020104020203" pitchFamily="34" charset="77"/>
                <a:cs typeface="Gill Sans SemiBold" panose="020B0502020104020203" pitchFamily="34" charset="-79"/>
              </a:rPr>
              <a:t> photography!</a:t>
            </a:r>
          </a:p>
        </p:txBody>
      </p:sp>
      <p:pic>
        <p:nvPicPr>
          <p:cNvPr id="4" name="Picture 3" descr="A close up of a website&#10;&#10;Description automatically generated">
            <a:extLst>
              <a:ext uri="{FF2B5EF4-FFF2-40B4-BE49-F238E27FC236}">
                <a16:creationId xmlns:a16="http://schemas.microsoft.com/office/drawing/2014/main" id="{1FDF59C6-6077-D1B6-A796-4412353AF5AC}"/>
              </a:ext>
            </a:extLst>
          </p:cNvPr>
          <p:cNvPicPr>
            <a:picLocks noChangeAspect="1"/>
          </p:cNvPicPr>
          <p:nvPr/>
        </p:nvPicPr>
        <p:blipFill>
          <a:blip r:embed="rId6"/>
          <a:stretch>
            <a:fillRect/>
          </a:stretch>
        </p:blipFill>
        <p:spPr>
          <a:xfrm>
            <a:off x="7219760" y="1493927"/>
            <a:ext cx="4399085" cy="1730446"/>
          </a:xfrm>
          <a:prstGeom prst="rect">
            <a:avLst/>
          </a:prstGeom>
        </p:spPr>
      </p:pic>
      <p:sp>
        <p:nvSpPr>
          <p:cNvPr id="15" name="TextBox 14">
            <a:extLst>
              <a:ext uri="{FF2B5EF4-FFF2-40B4-BE49-F238E27FC236}">
                <a16:creationId xmlns:a16="http://schemas.microsoft.com/office/drawing/2014/main" id="{75EBE6C5-FDB1-680F-DE1E-D8199547DB51}"/>
              </a:ext>
            </a:extLst>
          </p:cNvPr>
          <p:cNvSpPr txBox="1"/>
          <p:nvPr/>
        </p:nvSpPr>
        <p:spPr>
          <a:xfrm>
            <a:off x="972764" y="3929411"/>
            <a:ext cx="4843246" cy="1200329"/>
          </a:xfrm>
          <a:prstGeom prst="rect">
            <a:avLst/>
          </a:prstGeom>
          <a:noFill/>
        </p:spPr>
        <p:txBody>
          <a:bodyPr wrap="square">
            <a:spAutoFit/>
          </a:bodyPr>
          <a:lstStyle/>
          <a:p>
            <a:r>
              <a:rPr lang="en-US" sz="1800" dirty="0">
                <a:solidFill>
                  <a:schemeClr val="tx1"/>
                </a:solidFill>
                <a:latin typeface="Gill Sans MT" panose="020B0502020104020203" pitchFamily="34" charset="77"/>
              </a:rPr>
              <a:t>Note requirements for </a:t>
            </a:r>
            <a:r>
              <a:rPr lang="en-US" sz="1800" b="1" dirty="0">
                <a:solidFill>
                  <a:schemeClr val="tx1"/>
                </a:solidFill>
                <a:latin typeface="Gill Sans MT" panose="020B0502020104020203" pitchFamily="34" charset="77"/>
              </a:rPr>
              <a:t>p</a:t>
            </a:r>
            <a:r>
              <a:rPr lang="en-US" sz="1800" b="1" i="0" u="none" strike="noStrike" dirty="0">
                <a:solidFill>
                  <a:schemeClr val="tx1"/>
                </a:solidFill>
                <a:effectLst/>
                <a:latin typeface="Gill Sans MT" panose="020B0502020104020203" pitchFamily="34" charset="77"/>
              </a:rPr>
              <a:t>hoto</a:t>
            </a:r>
            <a:r>
              <a:rPr lang="en-US" sz="1800" b="0" i="0" u="none" strike="noStrike" dirty="0">
                <a:solidFill>
                  <a:schemeClr val="tx1"/>
                </a:solidFill>
                <a:effectLst/>
                <a:latin typeface="Gill Sans MT" panose="020B0502020104020203" pitchFamily="34" charset="77"/>
              </a:rPr>
              <a:t>: </a:t>
            </a:r>
          </a:p>
          <a:p>
            <a:r>
              <a:rPr lang="en-US" sz="1800" b="1" i="0" u="none" strike="noStrike" dirty="0">
                <a:solidFill>
                  <a:schemeClr val="tx1"/>
                </a:solidFill>
                <a:effectLst/>
                <a:latin typeface="Gill Sans MT" panose="020B0502020104020203" pitchFamily="34" charset="77"/>
              </a:rPr>
              <a:t>credits, descriptions, quality, file naming, alt tags </a:t>
            </a:r>
            <a:r>
              <a:rPr lang="en-US" sz="1800" b="0" i="0" u="none" strike="noStrike" dirty="0">
                <a:solidFill>
                  <a:schemeClr val="tx1"/>
                </a:solidFill>
                <a:effectLst/>
                <a:latin typeface="Gill Sans MT" panose="020B0502020104020203" pitchFamily="34" charset="77"/>
              </a:rPr>
              <a:t>– are the same as what is being requested in the </a:t>
            </a:r>
            <a:r>
              <a:rPr lang="en-US" sz="1800" b="0" i="0" u="none" strike="noStrike" dirty="0" err="1">
                <a:solidFill>
                  <a:schemeClr val="tx1"/>
                </a:solidFill>
                <a:effectLst/>
                <a:latin typeface="Gill Sans MT" panose="020B0502020104020203" pitchFamily="34" charset="77"/>
              </a:rPr>
              <a:t>Piestar</a:t>
            </a:r>
            <a:r>
              <a:rPr lang="en-US" sz="1800" b="0" i="0" u="none" strike="noStrike" dirty="0">
                <a:solidFill>
                  <a:schemeClr val="tx1"/>
                </a:solidFill>
                <a:effectLst/>
                <a:latin typeface="Gill Sans MT" panose="020B0502020104020203" pitchFamily="34" charset="77"/>
              </a:rPr>
              <a:t> system.</a:t>
            </a:r>
            <a:endParaRPr lang="en-US" sz="1800"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3082804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877CD1A-8011-EE0D-1E5D-DE6C46777480}"/>
              </a:ext>
            </a:extLst>
          </p:cNvPr>
          <p:cNvSpPr/>
          <p:nvPr/>
        </p:nvSpPr>
        <p:spPr>
          <a:xfrm>
            <a:off x="5496046" y="4787880"/>
            <a:ext cx="3905078" cy="1012657"/>
          </a:xfrm>
          <a:prstGeom prst="rect">
            <a:avLst/>
          </a:prstGeom>
          <a:solidFill>
            <a:schemeClr val="bg2">
              <a:lumMod val="20000"/>
              <a:lumOff val="80000"/>
              <a:alpha val="152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F3FAD6-4B46-D519-42AC-60792612F41C}"/>
              </a:ext>
            </a:extLst>
          </p:cNvPr>
          <p:cNvSpPr txBox="1"/>
          <p:nvPr/>
        </p:nvSpPr>
        <p:spPr>
          <a:xfrm>
            <a:off x="344556" y="1291963"/>
            <a:ext cx="11516837" cy="584775"/>
          </a:xfrm>
          <a:prstGeom prst="rect">
            <a:avLst/>
          </a:prstGeom>
          <a:noFill/>
        </p:spPr>
        <p:txBody>
          <a:bodyPr wrap="square">
            <a:spAutoFit/>
          </a:bodyPr>
          <a:lstStyle/>
          <a:p>
            <a:pPr rtl="0">
              <a:spcBef>
                <a:spcPts val="0"/>
              </a:spcBef>
              <a:spcAft>
                <a:spcPts val="0"/>
              </a:spcAft>
            </a:pPr>
            <a:r>
              <a:rPr lang="en-US" sz="3200" i="0" dirty="0">
                <a:solidFill>
                  <a:schemeClr val="bg2"/>
                </a:solidFill>
                <a:effectLst/>
                <a:latin typeface="Gill Sans" panose="020B0502020104020203" pitchFamily="34" charset="-79"/>
                <a:cs typeface="Gill Sans" panose="020B0502020104020203" pitchFamily="34" charset="-79"/>
              </a:rPr>
              <a:t>What Feed the Future looks for in photos and visual storytelling</a:t>
            </a:r>
            <a:endParaRPr lang="en-US" sz="3200" dirty="0">
              <a:solidFill>
                <a:schemeClr val="bg2"/>
              </a:solidFill>
              <a:effectLst/>
            </a:endParaRPr>
          </a:p>
        </p:txBody>
      </p:sp>
      <p:sp>
        <p:nvSpPr>
          <p:cNvPr id="11" name="TextBox 10">
            <a:extLst>
              <a:ext uri="{FF2B5EF4-FFF2-40B4-BE49-F238E27FC236}">
                <a16:creationId xmlns:a16="http://schemas.microsoft.com/office/drawing/2014/main" id="{5007CF6C-1097-6041-A2CA-FAB1C449FBD2}"/>
              </a:ext>
            </a:extLst>
          </p:cNvPr>
          <p:cNvSpPr txBox="1"/>
          <p:nvPr/>
        </p:nvSpPr>
        <p:spPr>
          <a:xfrm>
            <a:off x="5599551" y="4850682"/>
            <a:ext cx="3801573" cy="830997"/>
          </a:xfrm>
          <a:prstGeom prst="rect">
            <a:avLst/>
          </a:prstGeom>
          <a:noFill/>
        </p:spPr>
        <p:txBody>
          <a:bodyPr wrap="square">
            <a:spAutoFit/>
          </a:bodyPr>
          <a:lstStyle/>
          <a:p>
            <a:pPr algn="l"/>
            <a:r>
              <a:rPr lang="en-US" sz="1200" b="0" i="0" u="none" strike="noStrike" dirty="0">
                <a:solidFill>
                  <a:srgbClr val="000000"/>
                </a:solidFill>
                <a:effectLst/>
                <a:latin typeface="Gill Sans MT" panose="020B0502020104020203" pitchFamily="34" charset="77"/>
              </a:rPr>
              <a:t>For examples of what Feed the Future looks for in terms of composition, storytelling, captioning and photo-crediting, browse the </a:t>
            </a:r>
            <a:r>
              <a:rPr lang="en-US" sz="1200" b="1" i="0" u="none" strike="noStrike" dirty="0">
                <a:solidFill>
                  <a:srgbClr val="000000"/>
                </a:solidFill>
                <a:effectLst/>
                <a:latin typeface="Gill Sans MT" panose="020B0502020104020203" pitchFamily="34" charset="77"/>
              </a:rPr>
              <a:t>Feed the Future Flickr Collection</a:t>
            </a:r>
            <a:r>
              <a:rPr lang="en-US" sz="1200" b="0" i="0" u="none" strike="noStrike" dirty="0">
                <a:solidFill>
                  <a:srgbClr val="000000"/>
                </a:solidFill>
                <a:effectLst/>
                <a:latin typeface="Gill Sans MT" panose="020B0502020104020203" pitchFamily="34" charset="77"/>
              </a:rPr>
              <a:t> </a:t>
            </a:r>
            <a:r>
              <a:rPr lang="en-US" sz="1200" b="0" i="1" u="none" strike="noStrike" dirty="0">
                <a:solidFill>
                  <a:srgbClr val="000000"/>
                </a:solidFill>
                <a:effectLst/>
                <a:latin typeface="Gill Sans MT" panose="020B0502020104020203" pitchFamily="34" charset="77"/>
                <a:hlinkClick r:id="rId2"/>
              </a:rPr>
              <a:t>Flickr.com/photos/feedthefuture/</a:t>
            </a:r>
            <a:r>
              <a:rPr lang="en-US" sz="1200" b="0" i="1" u="none" strike="noStrike" dirty="0">
                <a:solidFill>
                  <a:srgbClr val="000000"/>
                </a:solidFill>
                <a:effectLst/>
                <a:latin typeface="Gill Sans MT" panose="020B0502020104020203" pitchFamily="34" charset="77"/>
              </a:rPr>
              <a:t>.</a:t>
            </a:r>
          </a:p>
        </p:txBody>
      </p:sp>
      <p:pic>
        <p:nvPicPr>
          <p:cNvPr id="18" name="Picture 17" descr="A screenshot of a social media post&#10;&#10;Description automatically generated">
            <a:extLst>
              <a:ext uri="{FF2B5EF4-FFF2-40B4-BE49-F238E27FC236}">
                <a16:creationId xmlns:a16="http://schemas.microsoft.com/office/drawing/2014/main" id="{EE68641D-5E4A-6BBA-C274-848F08AFA706}"/>
              </a:ext>
            </a:extLst>
          </p:cNvPr>
          <p:cNvPicPr>
            <a:picLocks noChangeAspect="1"/>
          </p:cNvPicPr>
          <p:nvPr/>
        </p:nvPicPr>
        <p:blipFill>
          <a:blip r:embed="rId3"/>
          <a:stretch>
            <a:fillRect/>
          </a:stretch>
        </p:blipFill>
        <p:spPr>
          <a:xfrm>
            <a:off x="435225" y="2020754"/>
            <a:ext cx="4867756" cy="3561336"/>
          </a:xfrm>
          <a:prstGeom prst="rect">
            <a:avLst/>
          </a:prstGeom>
        </p:spPr>
      </p:pic>
      <p:pic>
        <p:nvPicPr>
          <p:cNvPr id="20" name="Picture 19" descr="A person and two children sitting on the ground&#10;&#10;Description automatically generated">
            <a:extLst>
              <a:ext uri="{FF2B5EF4-FFF2-40B4-BE49-F238E27FC236}">
                <a16:creationId xmlns:a16="http://schemas.microsoft.com/office/drawing/2014/main" id="{2A20A833-FF97-9E76-AF94-DF601B6ED667}"/>
              </a:ext>
            </a:extLst>
          </p:cNvPr>
          <p:cNvPicPr>
            <a:picLocks noChangeAspect="1"/>
          </p:cNvPicPr>
          <p:nvPr/>
        </p:nvPicPr>
        <p:blipFill>
          <a:blip r:embed="rId4"/>
          <a:stretch>
            <a:fillRect/>
          </a:stretch>
        </p:blipFill>
        <p:spPr>
          <a:xfrm>
            <a:off x="5496046" y="2020754"/>
            <a:ext cx="3905078" cy="2603385"/>
          </a:xfrm>
          <a:prstGeom prst="rect">
            <a:avLst/>
          </a:prstGeom>
        </p:spPr>
      </p:pic>
      <p:sp>
        <p:nvSpPr>
          <p:cNvPr id="21" name="Rectangle 20">
            <a:extLst>
              <a:ext uri="{FF2B5EF4-FFF2-40B4-BE49-F238E27FC236}">
                <a16:creationId xmlns:a16="http://schemas.microsoft.com/office/drawing/2014/main" id="{186AAFFA-CC70-64CE-7875-1387C425967F}"/>
              </a:ext>
            </a:extLst>
          </p:cNvPr>
          <p:cNvSpPr/>
          <p:nvPr/>
        </p:nvSpPr>
        <p:spPr>
          <a:xfrm>
            <a:off x="2707129" y="2086436"/>
            <a:ext cx="1310502" cy="404264"/>
          </a:xfrm>
          <a:prstGeom prst="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screenshot of a website&#10;&#10;Description automatically generated">
            <a:extLst>
              <a:ext uri="{FF2B5EF4-FFF2-40B4-BE49-F238E27FC236}">
                <a16:creationId xmlns:a16="http://schemas.microsoft.com/office/drawing/2014/main" id="{DABC8EA1-D885-CF0E-2CAA-E9F10B3EAE47}"/>
              </a:ext>
            </a:extLst>
          </p:cNvPr>
          <p:cNvPicPr>
            <a:picLocks noChangeAspect="1"/>
          </p:cNvPicPr>
          <p:nvPr/>
        </p:nvPicPr>
        <p:blipFill>
          <a:blip r:embed="rId5"/>
          <a:stretch>
            <a:fillRect/>
          </a:stretch>
        </p:blipFill>
        <p:spPr>
          <a:xfrm>
            <a:off x="9572925" y="2042020"/>
            <a:ext cx="2288468" cy="1435302"/>
          </a:xfrm>
          <a:prstGeom prst="rect">
            <a:avLst/>
          </a:prstGeom>
        </p:spPr>
      </p:pic>
      <p:sp>
        <p:nvSpPr>
          <p:cNvPr id="25" name="Rectangle 24">
            <a:extLst>
              <a:ext uri="{FF2B5EF4-FFF2-40B4-BE49-F238E27FC236}">
                <a16:creationId xmlns:a16="http://schemas.microsoft.com/office/drawing/2014/main" id="{D3A7879B-3B4E-8C8D-3A05-28D0D271FFCA}"/>
              </a:ext>
            </a:extLst>
          </p:cNvPr>
          <p:cNvSpPr/>
          <p:nvPr/>
        </p:nvSpPr>
        <p:spPr>
          <a:xfrm>
            <a:off x="435225" y="5530419"/>
            <a:ext cx="4867756" cy="270118"/>
          </a:xfrm>
          <a:prstGeom prst="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AF2A37A-2A15-204E-BB14-687F3FCE0D9C}"/>
              </a:ext>
            </a:extLst>
          </p:cNvPr>
          <p:cNvSpPr txBox="1"/>
          <p:nvPr/>
        </p:nvSpPr>
        <p:spPr>
          <a:xfrm>
            <a:off x="2968811" y="5480973"/>
            <a:ext cx="2393487" cy="230832"/>
          </a:xfrm>
          <a:prstGeom prst="rect">
            <a:avLst/>
          </a:prstGeom>
          <a:noFill/>
        </p:spPr>
        <p:txBody>
          <a:bodyPr wrap="square">
            <a:spAutoFit/>
          </a:bodyPr>
          <a:lstStyle/>
          <a:p>
            <a:r>
              <a:rPr lang="en-US" sz="900" i="1" dirty="0">
                <a:latin typeface="Gill Sans MT" panose="020B0502020104020203" pitchFamily="34" charset="77"/>
                <a:hlinkClick r:id="rId6"/>
              </a:rPr>
              <a:t>flickr.com/photos/feedthefuture/52740607722/</a:t>
            </a:r>
            <a:r>
              <a:rPr lang="en-US" sz="900" i="1" dirty="0">
                <a:latin typeface="Gill Sans MT" panose="020B0502020104020203" pitchFamily="34" charset="77"/>
              </a:rPr>
              <a:t> </a:t>
            </a:r>
          </a:p>
        </p:txBody>
      </p:sp>
      <p:pic>
        <p:nvPicPr>
          <p:cNvPr id="28" name="Picture 27">
            <a:extLst>
              <a:ext uri="{FF2B5EF4-FFF2-40B4-BE49-F238E27FC236}">
                <a16:creationId xmlns:a16="http://schemas.microsoft.com/office/drawing/2014/main" id="{12054950-B6B5-AC86-29DD-E25F858B60E6}"/>
              </a:ext>
            </a:extLst>
          </p:cNvPr>
          <p:cNvPicPr>
            <a:picLocks noChangeAspect="1"/>
          </p:cNvPicPr>
          <p:nvPr/>
        </p:nvPicPr>
        <p:blipFill>
          <a:blip r:embed="rId7"/>
          <a:stretch>
            <a:fillRect/>
          </a:stretch>
        </p:blipFill>
        <p:spPr>
          <a:xfrm>
            <a:off x="9594190" y="3585883"/>
            <a:ext cx="2267204" cy="1511469"/>
          </a:xfrm>
          <a:prstGeom prst="rect">
            <a:avLst/>
          </a:prstGeom>
        </p:spPr>
      </p:pic>
    </p:spTree>
    <p:extLst>
      <p:ext uri="{BB962C8B-B14F-4D97-AF65-F5344CB8AC3E}">
        <p14:creationId xmlns:p14="http://schemas.microsoft.com/office/powerpoint/2010/main" val="35775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D6D2A-61C2-20A3-F540-E36342DAC102}"/>
              </a:ext>
            </a:extLst>
          </p:cNvPr>
          <p:cNvSpPr txBox="1">
            <a:spLocks/>
          </p:cNvSpPr>
          <p:nvPr/>
        </p:nvSpPr>
        <p:spPr>
          <a:xfrm>
            <a:off x="802031" y="2387728"/>
            <a:ext cx="10387676" cy="20825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3200" dirty="0">
                <a:solidFill>
                  <a:schemeClr val="bg1">
                    <a:lumMod val="95000"/>
                  </a:schemeClr>
                </a:solidFill>
                <a:latin typeface="Gill Sans Light" panose="020B0302020104020203" pitchFamily="34" charset="-79"/>
                <a:cs typeface="Gill Sans Light" panose="020B0302020104020203" pitchFamily="34" charset="-79"/>
              </a:rPr>
              <a:t>REGIONAL HUB LOGOS DISPLAYED </a:t>
            </a:r>
            <a:br>
              <a:rPr lang="en-US" sz="3200" dirty="0">
                <a:solidFill>
                  <a:schemeClr val="bg1">
                    <a:lumMod val="95000"/>
                  </a:schemeClr>
                </a:solidFill>
                <a:latin typeface="Gill Sans Light" panose="020B0302020104020203" pitchFamily="34" charset="-79"/>
                <a:cs typeface="Gill Sans Light" panose="020B0302020104020203" pitchFamily="34" charset="-79"/>
              </a:rPr>
            </a:br>
            <a:r>
              <a:rPr lang="en-US" sz="3200" dirty="0">
                <a:solidFill>
                  <a:schemeClr val="bg1">
                    <a:lumMod val="95000"/>
                  </a:schemeClr>
                </a:solidFill>
                <a:latin typeface="Gill Sans Light" panose="020B0302020104020203" pitchFamily="34" charset="-79"/>
                <a:cs typeface="Gill Sans Light" panose="020B0302020104020203" pitchFamily="34" charset="-79"/>
              </a:rPr>
              <a:t>ALPHABETICALLY BY REGION –</a:t>
            </a:r>
          </a:p>
          <a:p>
            <a:pPr>
              <a:lnSpc>
                <a:spcPct val="100000"/>
              </a:lnSpc>
            </a:pPr>
            <a:br>
              <a:rPr lang="en-US" sz="3200" dirty="0">
                <a:solidFill>
                  <a:schemeClr val="bg1">
                    <a:lumMod val="95000"/>
                  </a:schemeClr>
                </a:solidFill>
                <a:latin typeface="Gill Sans Light" panose="020B0302020104020203" pitchFamily="34" charset="-79"/>
                <a:cs typeface="Gill Sans Light" panose="020B0302020104020203" pitchFamily="34" charset="-79"/>
              </a:rPr>
            </a:br>
            <a:r>
              <a:rPr lang="en-US" sz="3200" dirty="0">
                <a:solidFill>
                  <a:schemeClr val="bg1">
                    <a:lumMod val="95000"/>
                  </a:schemeClr>
                </a:solidFill>
                <a:latin typeface="Gill Sans Light" panose="020B0302020104020203" pitchFamily="34" charset="-79"/>
                <a:cs typeface="Gill Sans Light" panose="020B0302020104020203" pitchFamily="34" charset="-79"/>
              </a:rPr>
              <a:t>East and West Africa, Central America, South Asia</a:t>
            </a:r>
          </a:p>
        </p:txBody>
      </p:sp>
    </p:spTree>
    <p:extLst>
      <p:ext uri="{BB962C8B-B14F-4D97-AF65-F5344CB8AC3E}">
        <p14:creationId xmlns:p14="http://schemas.microsoft.com/office/powerpoint/2010/main" val="2543632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840A73-D6CF-3504-BE24-30A5CF47099E}"/>
              </a:ext>
            </a:extLst>
          </p:cNvPr>
          <p:cNvSpPr/>
          <p:nvPr/>
        </p:nvSpPr>
        <p:spPr>
          <a:xfrm>
            <a:off x="6528389" y="3660649"/>
            <a:ext cx="5124896" cy="20596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F3FAD6-4B46-D519-42AC-60792612F41C}"/>
              </a:ext>
            </a:extLst>
          </p:cNvPr>
          <p:cNvSpPr txBox="1"/>
          <p:nvPr/>
        </p:nvSpPr>
        <p:spPr>
          <a:xfrm>
            <a:off x="344556" y="1291963"/>
            <a:ext cx="11532011" cy="584775"/>
          </a:xfrm>
          <a:prstGeom prst="rect">
            <a:avLst/>
          </a:prstGeom>
          <a:noFill/>
        </p:spPr>
        <p:txBody>
          <a:bodyPr wrap="square">
            <a:spAutoFit/>
          </a:bodyPr>
          <a:lstStyle/>
          <a:p>
            <a:r>
              <a:rPr lang="en-US" sz="3200" i="0" dirty="0">
                <a:solidFill>
                  <a:schemeClr val="bg2"/>
                </a:solidFill>
                <a:effectLst/>
                <a:latin typeface="Gill Sans" panose="020B0502020104020203" pitchFamily="34" charset="-79"/>
                <a:cs typeface="Gill Sans" panose="020B0502020104020203" pitchFamily="34" charset="-79"/>
              </a:rPr>
              <a:t>Additional Resources </a:t>
            </a:r>
            <a:r>
              <a:rPr lang="en-US" sz="3200" dirty="0">
                <a:solidFill>
                  <a:schemeClr val="bg2"/>
                </a:solidFill>
                <a:effectLst/>
                <a:latin typeface="Gill Sans Light" panose="020B0302020104020203" pitchFamily="34" charset="-79"/>
                <a:cs typeface="Gill Sans Light" panose="020B0302020104020203" pitchFamily="34" charset="-79"/>
              </a:rPr>
              <a:t>|</a:t>
            </a:r>
            <a:r>
              <a:rPr lang="en-US" sz="3200" i="0" dirty="0">
                <a:solidFill>
                  <a:schemeClr val="bg2"/>
                </a:solidFill>
                <a:effectLst/>
                <a:latin typeface="Gill Sans" panose="020B0502020104020203" pitchFamily="34" charset="-79"/>
                <a:cs typeface="Gill Sans" panose="020B0502020104020203" pitchFamily="34" charset="-79"/>
              </a:rPr>
              <a:t> </a:t>
            </a:r>
            <a:r>
              <a:rPr lang="en-US" sz="2800" dirty="0">
                <a:solidFill>
                  <a:schemeClr val="tx2"/>
                </a:solidFill>
                <a:latin typeface="Gill Sans Light" panose="020B0302020104020203" pitchFamily="34" charset="-79"/>
                <a:cs typeface="Gill Sans Light" panose="020B0302020104020203" pitchFamily="34" charset="-79"/>
              </a:rPr>
              <a:t>USAID and Feed the Future guidelines and tips</a:t>
            </a:r>
            <a:endParaRPr lang="en-US" sz="2800" u="none" strike="noStrike" dirty="0">
              <a:solidFill>
                <a:schemeClr val="tx2"/>
              </a:solidFill>
              <a:effectLst/>
              <a:latin typeface="Gill Sans Light" panose="020B0302020104020203" pitchFamily="34" charset="-79"/>
              <a:cs typeface="Gill Sans Light" panose="020B0302020104020203" pitchFamily="34" charset="-79"/>
            </a:endParaRPr>
          </a:p>
        </p:txBody>
      </p:sp>
      <p:sp>
        <p:nvSpPr>
          <p:cNvPr id="9" name="TextBox 8">
            <a:extLst>
              <a:ext uri="{FF2B5EF4-FFF2-40B4-BE49-F238E27FC236}">
                <a16:creationId xmlns:a16="http://schemas.microsoft.com/office/drawing/2014/main" id="{6212B3A5-3FF3-1E62-9F02-E748A9FB5F71}"/>
              </a:ext>
            </a:extLst>
          </p:cNvPr>
          <p:cNvSpPr txBox="1"/>
          <p:nvPr/>
        </p:nvSpPr>
        <p:spPr>
          <a:xfrm>
            <a:off x="6592187" y="3713814"/>
            <a:ext cx="5061098" cy="2292935"/>
          </a:xfrm>
          <a:prstGeom prst="rect">
            <a:avLst/>
          </a:prstGeom>
          <a:noFill/>
        </p:spPr>
        <p:txBody>
          <a:bodyPr wrap="square">
            <a:spAutoFit/>
          </a:bodyPr>
          <a:lstStyle/>
          <a:p>
            <a:pPr rtl="0">
              <a:spcBef>
                <a:spcPts val="0"/>
              </a:spcBef>
              <a:spcAft>
                <a:spcPts val="0"/>
              </a:spcAft>
            </a:pPr>
            <a:r>
              <a:rPr lang="en-US" sz="1100" b="1" i="0" u="none" strike="noStrike" dirty="0">
                <a:solidFill>
                  <a:schemeClr val="tx2"/>
                </a:solidFill>
                <a:effectLst/>
                <a:latin typeface="Gill Sans MT" panose="020B0502020104020203" pitchFamily="34" charset="77"/>
                <a:cs typeface="Gill Sans" panose="020B0502020104020203" pitchFamily="34" charset="-79"/>
              </a:rPr>
              <a:t>Ethical NGO Storytelling: Aligning Values and Visuals</a:t>
            </a:r>
          </a:p>
          <a:p>
            <a:pPr lvl="3" fontAlgn="base"/>
            <a:endParaRPr lang="en-US" sz="1100" b="0" i="1" u="none" strike="noStrike" dirty="0">
              <a:solidFill>
                <a:srgbClr val="000000"/>
              </a:solidFill>
              <a:effectLst/>
              <a:latin typeface="Gill Sans MT" panose="020B0502020104020203" pitchFamily="34" charset="77"/>
              <a:cs typeface="Gill Sans" panose="020B0502020104020203" pitchFamily="34" charset="-79"/>
              <a:hlinkClick r:id="rId2"/>
            </a:endParaRPr>
          </a:p>
          <a:p>
            <a:pPr algn="l"/>
            <a:r>
              <a:rPr lang="en-US" sz="1100" b="0" i="0" dirty="0">
                <a:solidFill>
                  <a:srgbClr val="04090F"/>
                </a:solidFill>
                <a:effectLst/>
                <a:latin typeface="Gill Sans MT" panose="020B0502020104020203" pitchFamily="34" charset="77"/>
              </a:rPr>
              <a:t>Important, gut-wrenching situations exist all around the world, and we all want to shine a light on them – especially those of us whose job it is to shape the visual narratives presented in global media.</a:t>
            </a:r>
          </a:p>
          <a:p>
            <a:pPr algn="l"/>
            <a:endParaRPr lang="en-US" sz="1100" b="0" i="0" dirty="0">
              <a:solidFill>
                <a:srgbClr val="04090F"/>
              </a:solidFill>
              <a:effectLst/>
              <a:latin typeface="Gill Sans MT" panose="020B0502020104020203" pitchFamily="34" charset="77"/>
            </a:endParaRPr>
          </a:p>
          <a:p>
            <a:pPr algn="l"/>
            <a:r>
              <a:rPr lang="en-US" sz="1100" b="1" i="0" dirty="0">
                <a:solidFill>
                  <a:srgbClr val="04090F"/>
                </a:solidFill>
                <a:effectLst/>
                <a:latin typeface="Gill Sans MT" panose="020B0502020104020203" pitchFamily="34" charset="77"/>
              </a:rPr>
              <a:t>But we can get so caught up in the cause that we forget the person.</a:t>
            </a:r>
          </a:p>
          <a:p>
            <a:pPr algn="l"/>
            <a:endParaRPr lang="en-US" sz="1100" b="1" i="0" dirty="0">
              <a:solidFill>
                <a:srgbClr val="04090F"/>
              </a:solidFill>
              <a:effectLst/>
              <a:latin typeface="Gill Sans MT" panose="020B0502020104020203" pitchFamily="34" charset="77"/>
            </a:endParaRPr>
          </a:p>
          <a:p>
            <a:pPr algn="l"/>
            <a:r>
              <a:rPr lang="en-US" sz="1100" b="0" i="0" dirty="0">
                <a:solidFill>
                  <a:srgbClr val="04090F"/>
                </a:solidFill>
                <a:effectLst/>
                <a:latin typeface="Gill Sans MT" panose="020B0502020104020203" pitchFamily="34" charset="77"/>
              </a:rPr>
              <a:t>We can forget that the people in our pictures and videos, illustrations, and artworks have lives beyond our lens. Or we’re under pressure to find an image or clip that “</a:t>
            </a:r>
            <a:r>
              <a:rPr lang="en-US" sz="1100" b="0" i="1" dirty="0">
                <a:solidFill>
                  <a:srgbClr val="04090F"/>
                </a:solidFill>
                <a:effectLst/>
                <a:latin typeface="Gill Sans MT" panose="020B0502020104020203" pitchFamily="34" charset="77"/>
              </a:rPr>
              <a:t>works</a:t>
            </a:r>
            <a:r>
              <a:rPr lang="en-US" sz="1100" b="0" i="0" dirty="0">
                <a:solidFill>
                  <a:srgbClr val="04090F"/>
                </a:solidFill>
                <a:effectLst/>
                <a:latin typeface="Gill Sans MT" panose="020B0502020104020203" pitchFamily="34" charset="77"/>
              </a:rPr>
              <a:t>” – instead of one that is “</a:t>
            </a:r>
            <a:r>
              <a:rPr lang="en-US" sz="1100" b="0" i="1" dirty="0">
                <a:solidFill>
                  <a:srgbClr val="04090F"/>
                </a:solidFill>
                <a:effectLst/>
                <a:latin typeface="Gill Sans MT" panose="020B0502020104020203" pitchFamily="34" charset="77"/>
              </a:rPr>
              <a:t>right.</a:t>
            </a:r>
            <a:r>
              <a:rPr lang="en-US" sz="1100" b="0" i="0" dirty="0">
                <a:solidFill>
                  <a:srgbClr val="04090F"/>
                </a:solidFill>
                <a:effectLst/>
                <a:latin typeface="Gill Sans MT" panose="020B0502020104020203" pitchFamily="34" charset="77"/>
              </a:rPr>
              <a:t>“</a:t>
            </a:r>
          </a:p>
          <a:p>
            <a:pPr lvl="3" fontAlgn="base"/>
            <a:endParaRPr lang="en-US" sz="1100" i="1" dirty="0">
              <a:latin typeface="Gill Sans MT" panose="020B0502020104020203" pitchFamily="34" charset="77"/>
              <a:cs typeface="Gill Sans" panose="020B0502020104020203" pitchFamily="34" charset="-79"/>
              <a:hlinkClick r:id="rId2"/>
            </a:endParaRPr>
          </a:p>
          <a:p>
            <a:pPr lvl="3" fontAlgn="base"/>
            <a:r>
              <a:rPr lang="en-US" sz="1100" b="0" i="1" u="none" strike="noStrike" dirty="0">
                <a:solidFill>
                  <a:srgbClr val="000000"/>
                </a:solidFill>
                <a:effectLst/>
                <a:latin typeface="Gill Sans MT" panose="020B0502020104020203" pitchFamily="34" charset="77"/>
                <a:cs typeface="Gill Sans" panose="020B0502020104020203" pitchFamily="34" charset="-79"/>
                <a:hlinkClick r:id="rId2"/>
              </a:rPr>
              <a:t>taratw.com/ethical-ngo-storytelling-aligning-values-and-visuals/</a:t>
            </a:r>
            <a:r>
              <a:rPr lang="en-US" sz="1100" b="0" i="1" u="none" strike="noStrike" dirty="0">
                <a:solidFill>
                  <a:srgbClr val="000000"/>
                </a:solidFill>
                <a:effectLst/>
                <a:latin typeface="Gill Sans MT" panose="020B0502020104020203" pitchFamily="34" charset="77"/>
                <a:cs typeface="Gill Sans" panose="020B0502020104020203" pitchFamily="34" charset="-79"/>
              </a:rPr>
              <a:t> </a:t>
            </a:r>
          </a:p>
        </p:txBody>
      </p:sp>
      <p:sp>
        <p:nvSpPr>
          <p:cNvPr id="11" name="TextBox 10">
            <a:extLst>
              <a:ext uri="{FF2B5EF4-FFF2-40B4-BE49-F238E27FC236}">
                <a16:creationId xmlns:a16="http://schemas.microsoft.com/office/drawing/2014/main" id="{5007CF6C-1097-6041-A2CA-FAB1C449FBD2}"/>
              </a:ext>
            </a:extLst>
          </p:cNvPr>
          <p:cNvSpPr txBox="1"/>
          <p:nvPr/>
        </p:nvSpPr>
        <p:spPr>
          <a:xfrm>
            <a:off x="6267502" y="2339079"/>
            <a:ext cx="5609065" cy="1169551"/>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tx1"/>
                </a:solidFill>
                <a:latin typeface="Gill Sans MT" panose="020B0502020104020203" pitchFamily="34" charset="77"/>
                <a:cs typeface="GILL SANS SEMIBOLD" panose="020B0502020104020203" pitchFamily="34" charset="-79"/>
              </a:rPr>
              <a:t>For</a:t>
            </a:r>
            <a:r>
              <a:rPr lang="en-US" b="0" i="0" u="none" strike="noStrike" dirty="0">
                <a:solidFill>
                  <a:srgbClr val="000000"/>
                </a:solidFill>
                <a:effectLst/>
                <a:latin typeface="Gill Sans MT" panose="020B0502020104020203" pitchFamily="34" charset="77"/>
              </a:rPr>
              <a:t> guidelines and tips on capturing visual content </a:t>
            </a:r>
            <a:r>
              <a:rPr lang="en-US" dirty="0">
                <a:latin typeface="Gill Sans MT" panose="020B0502020104020203" pitchFamily="34" charset="77"/>
              </a:rPr>
              <a:t>visit </a:t>
            </a:r>
            <a:r>
              <a:rPr lang="en-US" i="1" u="sng" strike="noStrike" dirty="0" err="1">
                <a:solidFill>
                  <a:srgbClr val="13639E"/>
                </a:solidFill>
                <a:effectLst/>
                <a:latin typeface="Gill Sans MT" panose="020B0502020104020203" pitchFamily="34" charset="77"/>
                <a:cs typeface="GILL SANS SEMIBOLD" panose="020B0502020104020203" pitchFamily="34" charset="-79"/>
              </a:rPr>
              <a:t>USAID.gov</a:t>
            </a:r>
            <a:r>
              <a:rPr lang="en-US" i="1" u="sng" strike="noStrike" dirty="0">
                <a:solidFill>
                  <a:srgbClr val="13639E"/>
                </a:solidFill>
                <a:effectLst/>
                <a:latin typeface="Gill Sans MT" panose="020B0502020104020203" pitchFamily="34" charset="77"/>
                <a:cs typeface="GILL SANS SEMIBOLD" panose="020B0502020104020203" pitchFamily="34" charset="-79"/>
              </a:rPr>
              <a:t>/branding/photo-guide-</a:t>
            </a:r>
            <a:r>
              <a:rPr lang="en-US" i="1" u="sng" strike="noStrike" dirty="0" err="1">
                <a:solidFill>
                  <a:srgbClr val="13639E"/>
                </a:solidFill>
                <a:effectLst/>
                <a:latin typeface="Gill Sans MT" panose="020B0502020104020203" pitchFamily="34" charset="77"/>
                <a:cs typeface="GILL SANS SEMIBOLD" panose="020B0502020104020203" pitchFamily="34" charset="-79"/>
              </a:rPr>
              <a:t>usaid</a:t>
            </a:r>
            <a:r>
              <a:rPr lang="en-US" i="1" u="sng" strike="noStrike" dirty="0">
                <a:solidFill>
                  <a:srgbClr val="13639E"/>
                </a:solidFill>
                <a:effectLst/>
                <a:latin typeface="Gill Sans MT" panose="020B0502020104020203" pitchFamily="34" charset="77"/>
                <a:cs typeface="GILL SANS SEMIBOLD" panose="020B0502020104020203" pitchFamily="34" charset="-79"/>
              </a:rPr>
              <a:t>-partners</a:t>
            </a:r>
            <a:br>
              <a:rPr lang="en-US" i="1" u="sng" strike="noStrike" dirty="0">
                <a:solidFill>
                  <a:srgbClr val="13639E"/>
                </a:solidFill>
                <a:effectLst/>
                <a:latin typeface="Gill Sans MT" panose="020B0502020104020203" pitchFamily="34" charset="77"/>
                <a:cs typeface="GILL SANS SEMIBOLD" panose="020B0502020104020203" pitchFamily="34" charset="-79"/>
              </a:rPr>
            </a:br>
            <a:endParaRPr lang="en-US" b="0" i="1" u="none" strike="noStrike" dirty="0">
              <a:solidFill>
                <a:srgbClr val="000000"/>
              </a:solidFill>
              <a:effectLst/>
              <a:latin typeface="Gill Sans MT" panose="020B0502020104020203" pitchFamily="34" charset="77"/>
            </a:endParaRPr>
          </a:p>
          <a:p>
            <a:pPr marL="285750" indent="-285750" algn="l">
              <a:buFont typeface="Arial" panose="020B0604020202020204" pitchFamily="34" charset="0"/>
              <a:buChar char="•"/>
            </a:pPr>
            <a:r>
              <a:rPr lang="en-US" dirty="0">
                <a:solidFill>
                  <a:schemeClr val="tx1"/>
                </a:solidFill>
                <a:latin typeface="Gill Sans MT" panose="020B0502020104020203" pitchFamily="34" charset="77"/>
                <a:cs typeface="GILL SANS SEMIBOLD" panose="020B0502020104020203" pitchFamily="34" charset="-79"/>
              </a:rPr>
              <a:t>For</a:t>
            </a:r>
            <a:r>
              <a:rPr lang="en-US" b="0" i="0" u="none" strike="noStrike" dirty="0">
                <a:solidFill>
                  <a:srgbClr val="000000"/>
                </a:solidFill>
                <a:effectLst/>
                <a:latin typeface="Gill Sans MT" panose="020B0502020104020203" pitchFamily="34" charset="77"/>
              </a:rPr>
              <a:t> examples of </a:t>
            </a:r>
            <a:r>
              <a:rPr lang="en-US" i="0" u="none" strike="noStrike" dirty="0">
                <a:solidFill>
                  <a:srgbClr val="000000"/>
                </a:solidFill>
                <a:effectLst/>
                <a:latin typeface="Gill Sans MT" panose="020B0502020104020203" pitchFamily="34" charset="77"/>
              </a:rPr>
              <a:t>Feed the Future Digital and Brand assets, Photography and Social Media content </a:t>
            </a:r>
            <a:r>
              <a:rPr lang="en-US" b="0" i="0" u="none" strike="noStrike" dirty="0">
                <a:solidFill>
                  <a:srgbClr val="000000"/>
                </a:solidFill>
                <a:effectLst/>
                <a:latin typeface="Gill Sans MT" panose="020B0502020104020203" pitchFamily="34" charset="77"/>
              </a:rPr>
              <a:t>visit </a:t>
            </a:r>
            <a:r>
              <a:rPr lang="en-US" i="1" strike="noStrike" dirty="0">
                <a:solidFill>
                  <a:srgbClr val="13639E"/>
                </a:solidFill>
                <a:effectLst/>
                <a:latin typeface="Gill Sans MT" panose="020B0502020104020203" pitchFamily="34" charset="77"/>
                <a:cs typeface="GILL SANS SEMIBOLD" panose="020B0502020104020203" pitchFamily="34" charset="-79"/>
                <a:hlinkClick r:id="rId3"/>
              </a:rPr>
              <a:t>FeedtheFuture.gov/press-kit/digital-assets/</a:t>
            </a:r>
            <a:endParaRPr lang="en-US" b="0" i="0" u="none" strike="noStrike" dirty="0">
              <a:solidFill>
                <a:srgbClr val="000000"/>
              </a:solidFill>
              <a:effectLst/>
              <a:latin typeface="Gill Sans MT" panose="020B0502020104020203" pitchFamily="34" charset="77"/>
            </a:endParaRPr>
          </a:p>
        </p:txBody>
      </p:sp>
      <p:pic>
        <p:nvPicPr>
          <p:cNvPr id="3" name="Picture 2" descr="A person holding a bunch of fruit&#10;&#10;Description automatically generated">
            <a:extLst>
              <a:ext uri="{FF2B5EF4-FFF2-40B4-BE49-F238E27FC236}">
                <a16:creationId xmlns:a16="http://schemas.microsoft.com/office/drawing/2014/main" id="{38C19C66-253F-9793-703B-9756604B390F}"/>
              </a:ext>
            </a:extLst>
          </p:cNvPr>
          <p:cNvPicPr>
            <a:picLocks noChangeAspect="1"/>
          </p:cNvPicPr>
          <p:nvPr/>
        </p:nvPicPr>
        <p:blipFill>
          <a:blip r:embed="rId4"/>
          <a:stretch>
            <a:fillRect/>
          </a:stretch>
        </p:blipFill>
        <p:spPr>
          <a:xfrm>
            <a:off x="363360" y="2154539"/>
            <a:ext cx="5747201" cy="2978349"/>
          </a:xfrm>
          <a:prstGeom prst="rect">
            <a:avLst/>
          </a:prstGeom>
        </p:spPr>
      </p:pic>
    </p:spTree>
    <p:extLst>
      <p:ext uri="{BB962C8B-B14F-4D97-AF65-F5344CB8AC3E}">
        <p14:creationId xmlns:p14="http://schemas.microsoft.com/office/powerpoint/2010/main" val="1033963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3C529CE-F978-9482-3862-41E93E511D87}"/>
              </a:ext>
            </a:extLst>
          </p:cNvPr>
          <p:cNvSpPr/>
          <p:nvPr/>
        </p:nvSpPr>
        <p:spPr>
          <a:xfrm>
            <a:off x="5685199" y="1800621"/>
            <a:ext cx="6257375" cy="956599"/>
          </a:xfrm>
          <a:prstGeom prst="rect">
            <a:avLst/>
          </a:prstGeom>
          <a:solidFill>
            <a:srgbClr val="C2F192">
              <a:alpha val="1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08228A4-926C-6EC0-5E83-5068A4E9525D}"/>
              </a:ext>
            </a:extLst>
          </p:cNvPr>
          <p:cNvSpPr txBox="1"/>
          <p:nvPr/>
        </p:nvSpPr>
        <p:spPr>
          <a:xfrm>
            <a:off x="807210" y="1143832"/>
            <a:ext cx="10577580" cy="461665"/>
          </a:xfrm>
          <a:prstGeom prst="rect">
            <a:avLst/>
          </a:prstGeom>
          <a:noFill/>
        </p:spPr>
        <p:txBody>
          <a:bodyPr wrap="square" rtlCol="0">
            <a:spAutoFit/>
          </a:bodyPr>
          <a:lstStyle/>
          <a:p>
            <a:r>
              <a:rPr lang="en-US" sz="2400" dirty="0">
                <a:solidFill>
                  <a:schemeClr val="tx2"/>
                </a:solidFill>
                <a:latin typeface="Gill Sans MT" panose="020B0502020104020203" pitchFamily="34" charset="77"/>
              </a:rPr>
              <a:t>Inclusive Communication </a:t>
            </a:r>
            <a:r>
              <a:rPr lang="en-US" sz="2400" dirty="0">
                <a:solidFill>
                  <a:schemeClr val="tx2"/>
                </a:solidFill>
                <a:latin typeface="Gill Sans Light" panose="020B0302020104020203" pitchFamily="34" charset="-79"/>
                <a:cs typeface="Gill Sans Light" panose="020B0302020104020203" pitchFamily="34" charset="-79"/>
              </a:rPr>
              <a:t>| Language, Audience Receptiveness and Triggers</a:t>
            </a:r>
          </a:p>
        </p:txBody>
      </p:sp>
      <p:sp>
        <p:nvSpPr>
          <p:cNvPr id="34" name="Rectangle 33">
            <a:extLst>
              <a:ext uri="{FF2B5EF4-FFF2-40B4-BE49-F238E27FC236}">
                <a16:creationId xmlns:a16="http://schemas.microsoft.com/office/drawing/2014/main" id="{F2BBCA6B-01C9-35DE-8DF9-B19E5B67F09F}"/>
              </a:ext>
            </a:extLst>
          </p:cNvPr>
          <p:cNvSpPr/>
          <p:nvPr/>
        </p:nvSpPr>
        <p:spPr>
          <a:xfrm>
            <a:off x="929206" y="1805711"/>
            <a:ext cx="4557194" cy="1729969"/>
          </a:xfrm>
          <a:prstGeom prst="rect">
            <a:avLst/>
          </a:prstGeom>
          <a:solidFill>
            <a:srgbClr val="C5E0E2">
              <a:alpha val="3585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3C6E100-A4AC-FA34-8FFA-400EF6688AA0}"/>
              </a:ext>
            </a:extLst>
          </p:cNvPr>
          <p:cNvSpPr txBox="1"/>
          <p:nvPr/>
        </p:nvSpPr>
        <p:spPr>
          <a:xfrm>
            <a:off x="929203" y="3679303"/>
            <a:ext cx="6873677" cy="1981054"/>
          </a:xfrm>
          <a:prstGeom prst="rect">
            <a:avLst/>
          </a:prstGeom>
          <a:noFill/>
        </p:spPr>
        <p:txBody>
          <a:bodyPr wrap="square" numCol="6">
            <a:spAutoFit/>
          </a:bodyPr>
          <a:lstStyle/>
          <a:p>
            <a:r>
              <a:rPr lang="en-US" sz="1100" dirty="0">
                <a:solidFill>
                  <a:srgbClr val="237C9A"/>
                </a:solidFill>
                <a:latin typeface="Gill Sans MT" panose="020B0502020104020203" pitchFamily="34" charset="77"/>
              </a:rPr>
              <a:t>Aboriginal</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Belonging</a:t>
            </a:r>
          </a:p>
          <a:p>
            <a:r>
              <a:rPr lang="en-US" sz="1100" dirty="0">
                <a:solidFill>
                  <a:srgbClr val="237C9A"/>
                </a:solidFill>
                <a:latin typeface="Gill Sans MT" panose="020B0502020104020203" pitchFamily="34" charset="77"/>
              </a:rPr>
              <a:t>Colonial</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Deconstruct</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Decolonize</a:t>
            </a:r>
          </a:p>
          <a:p>
            <a:r>
              <a:rPr lang="en-US" sz="1100" dirty="0">
                <a:solidFill>
                  <a:srgbClr val="237C9A"/>
                </a:solidFill>
                <a:latin typeface="Gill Sans MT" panose="020B0502020104020203" pitchFamily="34" charset="77"/>
              </a:rPr>
              <a:t>Developed</a:t>
            </a:r>
          </a:p>
          <a:p>
            <a:r>
              <a:rPr lang="en-US" sz="1100" dirty="0">
                <a:solidFill>
                  <a:srgbClr val="237C9A"/>
                </a:solidFill>
                <a:latin typeface="Gill Sans MT" panose="020B0502020104020203" pitchFamily="34" charset="77"/>
              </a:rPr>
              <a:t>Dominant</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Diversity</a:t>
            </a:r>
          </a:p>
          <a:p>
            <a:r>
              <a:rPr lang="en-US" sz="1100" dirty="0">
                <a:solidFill>
                  <a:srgbClr val="237C9A"/>
                </a:solidFill>
                <a:latin typeface="Gill Sans MT" panose="020B0502020104020203" pitchFamily="34" charset="77"/>
              </a:rPr>
              <a:t>Eastern</a:t>
            </a:r>
          </a:p>
          <a:p>
            <a:r>
              <a:rPr lang="en-US" sz="1100" dirty="0">
                <a:solidFill>
                  <a:srgbClr val="237C9A"/>
                </a:solidFill>
                <a:latin typeface="Gill Sans MT" panose="020B0502020104020203" pitchFamily="34" charset="77"/>
              </a:rPr>
              <a:t>Empowered</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Equity</a:t>
            </a:r>
          </a:p>
          <a:p>
            <a:r>
              <a:rPr lang="en-US" sz="1100" dirty="0">
                <a:solidFill>
                  <a:srgbClr val="237C9A"/>
                </a:solidFill>
                <a:latin typeface="Gill Sans MT" panose="020B0502020104020203" pitchFamily="34" charset="77"/>
              </a:rPr>
              <a:t>Food Insecure</a:t>
            </a:r>
          </a:p>
          <a:p>
            <a:r>
              <a:rPr lang="en-US" sz="1100" dirty="0">
                <a:solidFill>
                  <a:srgbClr val="237C9A"/>
                </a:solidFill>
                <a:latin typeface="Gill Sans MT" panose="020B0502020104020203" pitchFamily="34" charset="77"/>
              </a:rPr>
              <a:t>Food Secure</a:t>
            </a:r>
          </a:p>
          <a:p>
            <a:r>
              <a:rPr lang="en-US" sz="1100" dirty="0">
                <a:solidFill>
                  <a:srgbClr val="237C9A"/>
                </a:solidFill>
                <a:latin typeface="Gill Sans MT" panose="020B0502020104020203" pitchFamily="34" charset="77"/>
              </a:rPr>
              <a:t>Foreigner</a:t>
            </a:r>
          </a:p>
          <a:p>
            <a:r>
              <a:rPr lang="en-US" sz="1100" dirty="0">
                <a:solidFill>
                  <a:srgbClr val="237C9A"/>
                </a:solidFill>
                <a:latin typeface="Gill Sans MT" panose="020B0502020104020203" pitchFamily="34" charset="77"/>
              </a:rPr>
              <a:t>Funder</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High-Level</a:t>
            </a:r>
          </a:p>
          <a:p>
            <a:r>
              <a:rPr lang="en-US" sz="1100" dirty="0">
                <a:solidFill>
                  <a:srgbClr val="237C9A"/>
                </a:solidFill>
                <a:latin typeface="Gill Sans MT" panose="020B0502020104020203" pitchFamily="34" charset="77"/>
              </a:rPr>
              <a:t>Holistic</a:t>
            </a:r>
          </a:p>
          <a:p>
            <a:r>
              <a:rPr lang="en-US" sz="1100" dirty="0">
                <a:solidFill>
                  <a:srgbClr val="237C9A"/>
                </a:solidFill>
                <a:latin typeface="Gill Sans MT" panose="020B0502020104020203" pitchFamily="34" charset="77"/>
              </a:rPr>
              <a:t>Globalize</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Global North</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Global South</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Inclusion</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Indigenous</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Indigenize</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Industrialize</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Local</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Locally-led</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Low-income</a:t>
            </a:r>
          </a:p>
          <a:p>
            <a:r>
              <a:rPr lang="en-US" sz="1100" dirty="0">
                <a:solidFill>
                  <a:srgbClr val="237C9A"/>
                </a:solidFill>
                <a:latin typeface="Gill Sans MT" panose="020B0502020104020203" pitchFamily="34" charset="77"/>
              </a:rPr>
              <a:t>In-country </a:t>
            </a:r>
          </a:p>
          <a:p>
            <a:r>
              <a:rPr lang="en-US" sz="1100" dirty="0">
                <a:solidFill>
                  <a:srgbClr val="237C9A"/>
                </a:solidFill>
                <a:latin typeface="Gill Sans MT" panose="020B0502020104020203" pitchFamily="34" charset="77"/>
              </a:rPr>
              <a:t>Majority Marginalized</a:t>
            </a:r>
          </a:p>
          <a:p>
            <a:r>
              <a:rPr lang="en-US" sz="1100" dirty="0">
                <a:solidFill>
                  <a:srgbClr val="237C9A"/>
                </a:solidFill>
                <a:latin typeface="Gill Sans MT" panose="020B0502020104020203" pitchFamily="34" charset="77"/>
              </a:rPr>
              <a:t>Minority</a:t>
            </a:r>
          </a:p>
          <a:p>
            <a:r>
              <a:rPr lang="en-US" sz="1100" dirty="0">
                <a:solidFill>
                  <a:srgbClr val="237C9A"/>
                </a:solidFill>
                <a:latin typeface="Gill Sans MT" panose="020B0502020104020203" pitchFamily="34" charset="77"/>
              </a:rPr>
              <a:t>Native</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On-the-ground</a:t>
            </a:r>
          </a:p>
          <a:p>
            <a:r>
              <a:rPr lang="en-US" sz="1100" dirty="0">
                <a:solidFill>
                  <a:srgbClr val="237C9A"/>
                </a:solidFill>
                <a:latin typeface="Gill Sans MT" panose="020B0502020104020203" pitchFamily="34" charset="77"/>
              </a:rPr>
              <a:t>Re-Indigenize Regenerative Farming</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Recipient</a:t>
            </a:r>
          </a:p>
          <a:p>
            <a:r>
              <a:rPr lang="en-US" sz="1100" dirty="0">
                <a:solidFill>
                  <a:srgbClr val="237C9A"/>
                </a:solidFill>
                <a:latin typeface="Gill Sans MT" panose="020B0502020104020203" pitchFamily="34" charset="77"/>
              </a:rPr>
              <a:t>Regions</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Sustainable Farming</a:t>
            </a:r>
          </a:p>
          <a:p>
            <a:r>
              <a:rPr lang="en-US" sz="1100" dirty="0">
                <a:solidFill>
                  <a:srgbClr val="237C9A"/>
                </a:solidFill>
                <a:latin typeface="Gill Sans MT" panose="020B0502020104020203" pitchFamily="34" charset="77"/>
              </a:rPr>
              <a:t>Undeveloped</a:t>
            </a:r>
            <a:br>
              <a:rPr lang="en-US" sz="1100" dirty="0">
                <a:solidFill>
                  <a:srgbClr val="237C9A"/>
                </a:solidFill>
                <a:latin typeface="Gill Sans MT" panose="020B0502020104020203" pitchFamily="34" charset="77"/>
              </a:rPr>
            </a:br>
            <a:r>
              <a:rPr lang="en-US" sz="1100" dirty="0">
                <a:solidFill>
                  <a:srgbClr val="237C9A"/>
                </a:solidFill>
                <a:latin typeface="Gill Sans MT" panose="020B0502020104020203" pitchFamily="34" charset="77"/>
              </a:rPr>
              <a:t>Urbanize</a:t>
            </a:r>
          </a:p>
          <a:p>
            <a:r>
              <a:rPr lang="en-US" sz="1100" dirty="0">
                <a:solidFill>
                  <a:srgbClr val="237C9A"/>
                </a:solidFill>
                <a:latin typeface="Gill Sans MT" panose="020B0502020104020203" pitchFamily="34" charset="77"/>
              </a:rPr>
              <a:t>Vulnerable</a:t>
            </a:r>
          </a:p>
          <a:p>
            <a:r>
              <a:rPr lang="en-US" sz="1100" dirty="0">
                <a:solidFill>
                  <a:srgbClr val="237C9A"/>
                </a:solidFill>
                <a:latin typeface="Gill Sans MT" panose="020B0502020104020203" pitchFamily="34" charset="77"/>
              </a:rPr>
              <a:t>Western</a:t>
            </a:r>
          </a:p>
          <a:p>
            <a:r>
              <a:rPr lang="en-US" sz="1100" dirty="0">
                <a:solidFill>
                  <a:srgbClr val="237C9A"/>
                </a:solidFill>
                <a:latin typeface="Gill Sans MT" panose="020B0502020104020203" pitchFamily="34" charset="77"/>
              </a:rPr>
              <a:t>Westernize</a:t>
            </a:r>
          </a:p>
        </p:txBody>
      </p:sp>
      <p:sp>
        <p:nvSpPr>
          <p:cNvPr id="20" name="TextBox 19">
            <a:extLst>
              <a:ext uri="{FF2B5EF4-FFF2-40B4-BE49-F238E27FC236}">
                <a16:creationId xmlns:a16="http://schemas.microsoft.com/office/drawing/2014/main" id="{81D905EB-2CA0-5A0E-AE6D-630FDEFAEE6D}"/>
              </a:ext>
            </a:extLst>
          </p:cNvPr>
          <p:cNvSpPr txBox="1"/>
          <p:nvPr/>
        </p:nvSpPr>
        <p:spPr>
          <a:xfrm>
            <a:off x="6059424" y="3675070"/>
            <a:ext cx="1990729" cy="1384995"/>
          </a:xfrm>
          <a:prstGeom prst="rect">
            <a:avLst/>
          </a:prstGeom>
          <a:noFill/>
        </p:spPr>
        <p:txBody>
          <a:bodyPr wrap="square">
            <a:spAutoFit/>
          </a:bodyPr>
          <a:lstStyle/>
          <a:p>
            <a:pPr algn="r"/>
            <a:r>
              <a:rPr lang="en-US" dirty="0">
                <a:solidFill>
                  <a:schemeClr val="tx2"/>
                </a:solidFill>
                <a:latin typeface="Gill Sans MT" panose="020B0502020104020203" pitchFamily="34" charset="77"/>
              </a:rPr>
              <a:t>Advance</a:t>
            </a:r>
          </a:p>
          <a:p>
            <a:pPr algn="r"/>
            <a:r>
              <a:rPr lang="en-US" dirty="0">
                <a:solidFill>
                  <a:schemeClr val="tx2"/>
                </a:solidFill>
                <a:latin typeface="Gill Sans MT" panose="020B0502020104020203" pitchFamily="34" charset="77"/>
              </a:rPr>
              <a:t>Mobilize</a:t>
            </a:r>
            <a:endParaRPr lang="en-US" dirty="0">
              <a:solidFill>
                <a:schemeClr val="tx2"/>
              </a:solidFill>
            </a:endParaRPr>
          </a:p>
          <a:p>
            <a:pPr algn="r"/>
            <a:r>
              <a:rPr lang="en-US" dirty="0">
                <a:solidFill>
                  <a:schemeClr val="tx2"/>
                </a:solidFill>
                <a:latin typeface="Gill Sans MT" panose="020B0502020104020203" pitchFamily="34" charset="77"/>
              </a:rPr>
              <a:t>Global North</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Colonial</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Foreigner</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Combat Climate Change</a:t>
            </a:r>
            <a:endParaRPr lang="en-US" dirty="0">
              <a:solidFill>
                <a:schemeClr val="tx2"/>
              </a:solidFill>
            </a:endParaRPr>
          </a:p>
        </p:txBody>
      </p:sp>
      <p:sp>
        <p:nvSpPr>
          <p:cNvPr id="21" name="TextBox 20">
            <a:extLst>
              <a:ext uri="{FF2B5EF4-FFF2-40B4-BE49-F238E27FC236}">
                <a16:creationId xmlns:a16="http://schemas.microsoft.com/office/drawing/2014/main" id="{1CC8F9CB-77D2-1DCD-FE94-9CEBFA5D65E3}"/>
              </a:ext>
            </a:extLst>
          </p:cNvPr>
          <p:cNvSpPr txBox="1"/>
          <p:nvPr/>
        </p:nvSpPr>
        <p:spPr>
          <a:xfrm>
            <a:off x="5868079" y="1986904"/>
            <a:ext cx="5928191" cy="584775"/>
          </a:xfrm>
          <a:prstGeom prst="rect">
            <a:avLst/>
          </a:prstGeom>
          <a:noFill/>
        </p:spPr>
        <p:txBody>
          <a:bodyPr wrap="square" rtlCol="0">
            <a:spAutoFit/>
          </a:bodyPr>
          <a:lstStyle/>
          <a:p>
            <a:r>
              <a:rPr lang="en-US" sz="1600" dirty="0">
                <a:solidFill>
                  <a:schemeClr val="tx1">
                    <a:lumMod val="75000"/>
                    <a:lumOff val="25000"/>
                  </a:schemeClr>
                </a:solidFill>
                <a:latin typeface="Gill Sans MT" panose="020B0502020104020203" pitchFamily="34" charset="77"/>
              </a:rPr>
              <a:t>Are there </a:t>
            </a:r>
            <a:r>
              <a:rPr lang="en-US" sz="1600" b="1" dirty="0">
                <a:solidFill>
                  <a:schemeClr val="tx1">
                    <a:lumMod val="75000"/>
                    <a:lumOff val="25000"/>
                  </a:schemeClr>
                </a:solidFill>
                <a:latin typeface="Gill Sans MT" panose="020B0502020104020203" pitchFamily="34" charset="77"/>
              </a:rPr>
              <a:t>alternatives </a:t>
            </a:r>
            <a:r>
              <a:rPr lang="en-US" sz="1600" dirty="0">
                <a:solidFill>
                  <a:schemeClr val="tx1">
                    <a:lumMod val="75000"/>
                    <a:lumOff val="25000"/>
                  </a:schemeClr>
                </a:solidFill>
                <a:latin typeface="Gill Sans MT" panose="020B0502020104020203" pitchFamily="34" charset="77"/>
              </a:rPr>
              <a:t>to</a:t>
            </a:r>
            <a:r>
              <a:rPr lang="en-US" sz="1600" b="1" dirty="0">
                <a:solidFill>
                  <a:schemeClr val="tx1">
                    <a:lumMod val="75000"/>
                    <a:lumOff val="25000"/>
                  </a:schemeClr>
                </a:solidFill>
                <a:latin typeface="Gill Sans MT" panose="020B0502020104020203" pitchFamily="34" charset="77"/>
              </a:rPr>
              <a:t> ‘military’ language </a:t>
            </a:r>
            <a:r>
              <a:rPr lang="en-US" sz="1600" dirty="0">
                <a:solidFill>
                  <a:schemeClr val="tx1">
                    <a:lumMod val="75000"/>
                    <a:lumOff val="25000"/>
                  </a:schemeClr>
                </a:solidFill>
                <a:latin typeface="Gill Sans MT" panose="020B0502020104020203" pitchFamily="34" charset="77"/>
              </a:rPr>
              <a:t>that we can use to </a:t>
            </a:r>
            <a:r>
              <a:rPr lang="en-US" sz="1600" b="1" dirty="0">
                <a:solidFill>
                  <a:schemeClr val="tx1">
                    <a:lumMod val="75000"/>
                    <a:lumOff val="25000"/>
                  </a:schemeClr>
                </a:solidFill>
                <a:latin typeface="Gill Sans MT" panose="020B0502020104020203" pitchFamily="34" charset="77"/>
              </a:rPr>
              <a:t>inspire hope </a:t>
            </a:r>
            <a:r>
              <a:rPr lang="en-US" sz="1600" dirty="0">
                <a:solidFill>
                  <a:schemeClr val="tx1">
                    <a:lumMod val="75000"/>
                    <a:lumOff val="25000"/>
                  </a:schemeClr>
                </a:solidFill>
                <a:latin typeface="Gill Sans MT" panose="020B0502020104020203" pitchFamily="34" charset="77"/>
              </a:rPr>
              <a:t>and</a:t>
            </a:r>
            <a:r>
              <a:rPr lang="en-US" sz="1600" b="1" dirty="0">
                <a:solidFill>
                  <a:schemeClr val="tx1">
                    <a:lumMod val="75000"/>
                    <a:lumOff val="25000"/>
                  </a:schemeClr>
                </a:solidFill>
                <a:latin typeface="Gill Sans MT" panose="020B0502020104020203" pitchFamily="34" charset="77"/>
              </a:rPr>
              <a:t> togetherness </a:t>
            </a:r>
            <a:r>
              <a:rPr lang="en-US" sz="1600" dirty="0">
                <a:solidFill>
                  <a:schemeClr val="tx1">
                    <a:lumMod val="75000"/>
                    <a:lumOff val="25000"/>
                  </a:schemeClr>
                </a:solidFill>
                <a:latin typeface="Gill Sans MT" panose="020B0502020104020203" pitchFamily="34" charset="77"/>
              </a:rPr>
              <a:t>rather than </a:t>
            </a:r>
            <a:r>
              <a:rPr lang="en-US" sz="1600" b="1" dirty="0">
                <a:solidFill>
                  <a:schemeClr val="tx1">
                    <a:lumMod val="75000"/>
                    <a:lumOff val="25000"/>
                  </a:schemeClr>
                </a:solidFill>
                <a:latin typeface="Gill Sans MT" panose="020B0502020104020203" pitchFamily="34" charset="77"/>
              </a:rPr>
              <a:t>combativeness?</a:t>
            </a:r>
          </a:p>
        </p:txBody>
      </p:sp>
      <p:sp>
        <p:nvSpPr>
          <p:cNvPr id="22" name="TextBox 21">
            <a:extLst>
              <a:ext uri="{FF2B5EF4-FFF2-40B4-BE49-F238E27FC236}">
                <a16:creationId xmlns:a16="http://schemas.microsoft.com/office/drawing/2014/main" id="{258100BE-A9DA-B74D-D551-F0C47F627A05}"/>
              </a:ext>
            </a:extLst>
          </p:cNvPr>
          <p:cNvSpPr txBox="1"/>
          <p:nvPr/>
        </p:nvSpPr>
        <p:spPr>
          <a:xfrm>
            <a:off x="1128005" y="1992835"/>
            <a:ext cx="4053595" cy="1415772"/>
          </a:xfrm>
          <a:prstGeom prst="rect">
            <a:avLst/>
          </a:prstGeom>
          <a:noFill/>
        </p:spPr>
        <p:txBody>
          <a:bodyPr wrap="square" rtlCol="0">
            <a:spAutoFit/>
          </a:bodyPr>
          <a:lstStyle/>
          <a:p>
            <a:r>
              <a:rPr lang="en-US" sz="1600" b="1" dirty="0">
                <a:solidFill>
                  <a:schemeClr val="tx1">
                    <a:lumMod val="75000"/>
                    <a:lumOff val="25000"/>
                  </a:schemeClr>
                </a:solidFill>
                <a:latin typeface="Gill Sans MT" panose="020B0502020104020203" pitchFamily="34" charset="77"/>
              </a:rPr>
              <a:t>Word choice. What’s in a name?</a:t>
            </a:r>
            <a:br>
              <a:rPr lang="en-US" sz="1600" b="1" dirty="0">
                <a:solidFill>
                  <a:schemeClr val="tx1">
                    <a:lumMod val="75000"/>
                    <a:lumOff val="25000"/>
                  </a:schemeClr>
                </a:solidFill>
                <a:latin typeface="Gill Sans MT" panose="020B0502020104020203" pitchFamily="34" charset="77"/>
              </a:rPr>
            </a:br>
            <a:r>
              <a:rPr lang="en-US" dirty="0">
                <a:solidFill>
                  <a:schemeClr val="tx1">
                    <a:lumMod val="75000"/>
                    <a:lumOff val="25000"/>
                  </a:schemeClr>
                </a:solidFill>
                <a:latin typeface="Gill Sans MT" panose="020B0502020104020203" pitchFamily="34" charset="77"/>
              </a:rPr>
              <a:t>How do we establish terminology and a basis of understanding, without perpetuating negative stereotypes and cultural norms that hurt historically marginalized populations? Take a look below, and assess which words carry any connotations to you:</a:t>
            </a:r>
          </a:p>
        </p:txBody>
      </p:sp>
      <p:sp>
        <p:nvSpPr>
          <p:cNvPr id="24" name="TextBox 23">
            <a:extLst>
              <a:ext uri="{FF2B5EF4-FFF2-40B4-BE49-F238E27FC236}">
                <a16:creationId xmlns:a16="http://schemas.microsoft.com/office/drawing/2014/main" id="{9E55ACC2-DA9C-8031-0D95-4F918EAB8957}"/>
              </a:ext>
            </a:extLst>
          </p:cNvPr>
          <p:cNvSpPr txBox="1"/>
          <p:nvPr/>
        </p:nvSpPr>
        <p:spPr>
          <a:xfrm>
            <a:off x="8603150" y="3675070"/>
            <a:ext cx="3168613" cy="1815882"/>
          </a:xfrm>
          <a:prstGeom prst="rect">
            <a:avLst/>
          </a:prstGeom>
          <a:noFill/>
        </p:spPr>
        <p:txBody>
          <a:bodyPr wrap="square">
            <a:spAutoFit/>
          </a:bodyPr>
          <a:lstStyle/>
          <a:p>
            <a:r>
              <a:rPr lang="en-US" dirty="0">
                <a:solidFill>
                  <a:schemeClr val="tx2"/>
                </a:solidFill>
                <a:latin typeface="Gill Sans MT" panose="020B0502020104020203" pitchFamily="34" charset="77"/>
              </a:rPr>
              <a:t>Progress</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Evolve</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Global South</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Indigenous</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Native</a:t>
            </a:r>
            <a:br>
              <a:rPr lang="en-US" dirty="0">
                <a:solidFill>
                  <a:schemeClr val="tx2"/>
                </a:solidFill>
                <a:latin typeface="Gill Sans MT" panose="020B0502020104020203" pitchFamily="34" charset="77"/>
              </a:rPr>
            </a:br>
            <a:r>
              <a:rPr lang="en-US" dirty="0">
                <a:solidFill>
                  <a:schemeClr val="tx2"/>
                </a:solidFill>
                <a:latin typeface="Gill Sans MT" panose="020B0502020104020203" pitchFamily="34" charset="77"/>
              </a:rPr>
              <a:t>Nurture sustainable approaches, Embrace Indigenous practices, Acknowledge Holistic Systems Thinking </a:t>
            </a:r>
            <a:endParaRPr lang="en-US" dirty="0">
              <a:solidFill>
                <a:schemeClr val="tx2"/>
              </a:solidFill>
            </a:endParaRPr>
          </a:p>
        </p:txBody>
      </p:sp>
      <p:sp>
        <p:nvSpPr>
          <p:cNvPr id="36" name="Rectangle 35">
            <a:extLst>
              <a:ext uri="{FF2B5EF4-FFF2-40B4-BE49-F238E27FC236}">
                <a16:creationId xmlns:a16="http://schemas.microsoft.com/office/drawing/2014/main" id="{14E9255B-9111-6B68-06B5-39D9B28667A2}"/>
              </a:ext>
            </a:extLst>
          </p:cNvPr>
          <p:cNvSpPr/>
          <p:nvPr/>
        </p:nvSpPr>
        <p:spPr>
          <a:xfrm>
            <a:off x="8116400" y="3644822"/>
            <a:ext cx="433132" cy="1675454"/>
          </a:xfrm>
          <a:prstGeom prst="rect">
            <a:avLst/>
          </a:prstGeom>
          <a:solidFill>
            <a:schemeClr val="tx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1F616E-F590-1E35-E020-1788A97EDE38}"/>
              </a:ext>
            </a:extLst>
          </p:cNvPr>
          <p:cNvSpPr txBox="1"/>
          <p:nvPr/>
        </p:nvSpPr>
        <p:spPr>
          <a:xfrm>
            <a:off x="8128592" y="4247369"/>
            <a:ext cx="413896" cy="307777"/>
          </a:xfrm>
          <a:prstGeom prst="rect">
            <a:avLst/>
          </a:prstGeom>
          <a:noFill/>
        </p:spPr>
        <p:txBody>
          <a:bodyPr wrap="none" rtlCol="0">
            <a:spAutoFit/>
          </a:bodyPr>
          <a:lstStyle/>
          <a:p>
            <a:r>
              <a:rPr lang="en-US" dirty="0">
                <a:solidFill>
                  <a:schemeClr val="bg1"/>
                </a:solidFill>
              </a:rPr>
              <a:t>vs.</a:t>
            </a:r>
          </a:p>
        </p:txBody>
      </p:sp>
      <p:sp>
        <p:nvSpPr>
          <p:cNvPr id="40" name="TextBox 39">
            <a:extLst>
              <a:ext uri="{FF2B5EF4-FFF2-40B4-BE49-F238E27FC236}">
                <a16:creationId xmlns:a16="http://schemas.microsoft.com/office/drawing/2014/main" id="{19B797AC-EAB8-A5C9-84F5-9E03C86ED86E}"/>
              </a:ext>
            </a:extLst>
          </p:cNvPr>
          <p:cNvSpPr txBox="1"/>
          <p:nvPr/>
        </p:nvSpPr>
        <p:spPr>
          <a:xfrm>
            <a:off x="5868079" y="2928165"/>
            <a:ext cx="6096000" cy="523220"/>
          </a:xfrm>
          <a:prstGeom prst="rect">
            <a:avLst/>
          </a:prstGeom>
          <a:noFill/>
        </p:spPr>
        <p:txBody>
          <a:bodyPr wrap="square">
            <a:spAutoFit/>
          </a:bodyPr>
          <a:lstStyle/>
          <a:p>
            <a:r>
              <a:rPr lang="en-US" sz="1400" dirty="0">
                <a:solidFill>
                  <a:schemeClr val="tx2"/>
                </a:solidFill>
                <a:latin typeface="Gill Sans MT" panose="020B0502020104020203" pitchFamily="34" charset="77"/>
              </a:rPr>
              <a:t>Do certain </a:t>
            </a:r>
            <a:r>
              <a:rPr lang="en-US" sz="1400" b="1" dirty="0">
                <a:solidFill>
                  <a:schemeClr val="tx2"/>
                </a:solidFill>
                <a:latin typeface="Gill Sans MT" panose="020B0502020104020203" pitchFamily="34" charset="77"/>
              </a:rPr>
              <a:t>words </a:t>
            </a:r>
            <a:r>
              <a:rPr lang="en-US" sz="1400" dirty="0">
                <a:solidFill>
                  <a:schemeClr val="tx2"/>
                </a:solidFill>
                <a:latin typeface="Gill Sans MT" panose="020B0502020104020203" pitchFamily="34" charset="77"/>
              </a:rPr>
              <a:t>or </a:t>
            </a:r>
            <a:r>
              <a:rPr lang="en-US" sz="1400" b="1" dirty="0">
                <a:solidFill>
                  <a:schemeClr val="tx2"/>
                </a:solidFill>
                <a:latin typeface="Gill Sans MT" panose="020B0502020104020203" pitchFamily="34" charset="77"/>
              </a:rPr>
              <a:t>concepts misrepresent </a:t>
            </a:r>
            <a:r>
              <a:rPr lang="en-US" sz="1400" dirty="0">
                <a:solidFill>
                  <a:schemeClr val="tx2"/>
                </a:solidFill>
                <a:latin typeface="Gill Sans MT" panose="020B0502020104020203" pitchFamily="34" charset="77"/>
              </a:rPr>
              <a:t>and/or </a:t>
            </a:r>
            <a:r>
              <a:rPr lang="en-US" sz="1400" b="1" dirty="0">
                <a:solidFill>
                  <a:schemeClr val="tx2"/>
                </a:solidFill>
                <a:latin typeface="Gill Sans MT" panose="020B0502020104020203" pitchFamily="34" charset="77"/>
              </a:rPr>
              <a:t>trigger negative responses</a:t>
            </a:r>
            <a:r>
              <a:rPr lang="en-US" sz="1400" dirty="0">
                <a:solidFill>
                  <a:schemeClr val="tx2"/>
                </a:solidFill>
                <a:latin typeface="Gill Sans MT" panose="020B0502020104020203" pitchFamily="34" charset="77"/>
              </a:rPr>
              <a:t> and </a:t>
            </a:r>
            <a:r>
              <a:rPr lang="en-US" sz="1400" b="1" dirty="0">
                <a:solidFill>
                  <a:schemeClr val="tx2"/>
                </a:solidFill>
                <a:latin typeface="Gill Sans MT" panose="020B0502020104020203" pitchFamily="34" charset="77"/>
              </a:rPr>
              <a:t>desensitize audiences?</a:t>
            </a:r>
            <a:endParaRPr lang="en-US" dirty="0">
              <a:solidFill>
                <a:schemeClr val="tx2"/>
              </a:solidFill>
            </a:endParaRPr>
          </a:p>
        </p:txBody>
      </p:sp>
    </p:spTree>
    <p:extLst>
      <p:ext uri="{BB962C8B-B14F-4D97-AF65-F5344CB8AC3E}">
        <p14:creationId xmlns:p14="http://schemas.microsoft.com/office/powerpoint/2010/main" val="3627454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7da23b23bd_1_122"/>
          <p:cNvSpPr txBox="1">
            <a:spLocks noGrp="1"/>
          </p:cNvSpPr>
          <p:nvPr>
            <p:ph type="title"/>
          </p:nvPr>
        </p:nvSpPr>
        <p:spPr>
          <a:xfrm>
            <a:off x="831000" y="432989"/>
            <a:ext cx="10958664" cy="122360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Cabin"/>
              <a:buNone/>
            </a:pPr>
            <a:r>
              <a:rPr lang="en-US" dirty="0"/>
              <a:t>Local Leadership: Empowering Narratives</a:t>
            </a:r>
            <a:br>
              <a:rPr lang="en-US" dirty="0"/>
            </a:br>
            <a:r>
              <a:rPr lang="en-US" sz="2000" dirty="0"/>
              <a:t>Dissolve non-inclusivity. Acknowledge and highlight the value of historically marginalized populations, local, and indigenous communities and knowledge systems</a:t>
            </a:r>
            <a:endParaRPr sz="2000" u="none" strike="noStrike" cap="none" dirty="0"/>
          </a:p>
        </p:txBody>
      </p:sp>
      <p:pic>
        <p:nvPicPr>
          <p:cNvPr id="2" name="Picture 1" descr="Cartoon of two people looking at a child&#10;&#10;Description automatically generated">
            <a:extLst>
              <a:ext uri="{FF2B5EF4-FFF2-40B4-BE49-F238E27FC236}">
                <a16:creationId xmlns:a16="http://schemas.microsoft.com/office/drawing/2014/main" id="{DDA7CAD9-5169-977A-C5A1-71D7F9497A46}"/>
              </a:ext>
            </a:extLst>
          </p:cNvPr>
          <p:cNvPicPr>
            <a:picLocks noChangeAspect="1"/>
          </p:cNvPicPr>
          <p:nvPr/>
        </p:nvPicPr>
        <p:blipFill rotWithShape="1">
          <a:blip r:embed="rId3"/>
          <a:srcRect t="9213" b="10443"/>
          <a:stretch/>
        </p:blipFill>
        <p:spPr>
          <a:xfrm>
            <a:off x="6642660" y="2027071"/>
            <a:ext cx="5021198" cy="4034247"/>
          </a:xfrm>
          <a:prstGeom prst="rect">
            <a:avLst/>
          </a:prstGeom>
        </p:spPr>
      </p:pic>
      <p:pic>
        <p:nvPicPr>
          <p:cNvPr id="3" name="Picture 2" descr="A cartoon of a person shaking hands with a person&#10;&#10;Description automatically generated">
            <a:extLst>
              <a:ext uri="{FF2B5EF4-FFF2-40B4-BE49-F238E27FC236}">
                <a16:creationId xmlns:a16="http://schemas.microsoft.com/office/drawing/2014/main" id="{CEBA2DA9-0A07-6D51-D848-26088EB0905A}"/>
              </a:ext>
            </a:extLst>
          </p:cNvPr>
          <p:cNvPicPr>
            <a:picLocks noChangeAspect="1"/>
          </p:cNvPicPr>
          <p:nvPr/>
        </p:nvPicPr>
        <p:blipFill rotWithShape="1">
          <a:blip r:embed="rId4"/>
          <a:srcRect t="11222" b="6139"/>
          <a:stretch/>
        </p:blipFill>
        <p:spPr>
          <a:xfrm>
            <a:off x="831000" y="2027071"/>
            <a:ext cx="5021197" cy="4149512"/>
          </a:xfrm>
          <a:prstGeom prst="rect">
            <a:avLst/>
          </a:prstGeom>
        </p:spPr>
      </p:pic>
      <p:sp>
        <p:nvSpPr>
          <p:cNvPr id="4" name="Google Shape;274;g27da23b23bd_1_122">
            <a:extLst>
              <a:ext uri="{FF2B5EF4-FFF2-40B4-BE49-F238E27FC236}">
                <a16:creationId xmlns:a16="http://schemas.microsoft.com/office/drawing/2014/main" id="{6AD7F6FA-4789-1CC7-D0F2-44A2A03AEAC4}"/>
              </a:ext>
            </a:extLst>
          </p:cNvPr>
          <p:cNvSpPr txBox="1"/>
          <p:nvPr/>
        </p:nvSpPr>
        <p:spPr>
          <a:xfrm>
            <a:off x="1133858" y="6078811"/>
            <a:ext cx="10530000" cy="346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50" dirty="0">
                <a:solidFill>
                  <a:srgbClr val="7F7F7F"/>
                </a:solidFill>
                <a:latin typeface="Gill Sans"/>
                <a:ea typeface="Gill Sans"/>
                <a:cs typeface="Gill Sans"/>
                <a:sym typeface="Gill Sans"/>
              </a:rPr>
              <a:t>Images above featured in Resilience Hub Newsletter 10 December 2023 </a:t>
            </a:r>
            <a:r>
              <a:rPr lang="en-US" sz="1050" i="1" dirty="0">
                <a:solidFill>
                  <a:srgbClr val="7F7F7F"/>
                </a:solidFill>
                <a:latin typeface="Gill Sans"/>
                <a:ea typeface="Gill Sans"/>
                <a:cs typeface="Gill Sans"/>
                <a:sym typeface="Gill Sans"/>
                <a:hlinkClick r:id="rId5"/>
              </a:rPr>
              <a:t>https://cop-resilience-hub.org/</a:t>
            </a:r>
            <a:r>
              <a:rPr lang="en-US" sz="1050" i="1" dirty="0">
                <a:solidFill>
                  <a:srgbClr val="7F7F7F"/>
                </a:solidFill>
                <a:latin typeface="Gill Sans"/>
                <a:ea typeface="Gill Sans"/>
                <a:cs typeface="Gill Sans"/>
                <a:sym typeface="Gill Sans"/>
              </a:rPr>
              <a:t> </a:t>
            </a:r>
            <a:endParaRPr sz="1050" i="1" dirty="0">
              <a:solidFill>
                <a:srgbClr val="7F7F7F"/>
              </a:solidFill>
              <a:latin typeface="Gill Sans"/>
              <a:ea typeface="Gill Sans"/>
              <a:cs typeface="Gill Sans"/>
              <a:sym typeface="Gill Sans"/>
            </a:endParaRPr>
          </a:p>
        </p:txBody>
      </p:sp>
    </p:spTree>
    <p:extLst>
      <p:ext uri="{BB962C8B-B14F-4D97-AF65-F5344CB8AC3E}">
        <p14:creationId xmlns:p14="http://schemas.microsoft.com/office/powerpoint/2010/main" val="1461167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7da23b23bd_1_122"/>
          <p:cNvSpPr txBox="1">
            <a:spLocks noGrp="1"/>
          </p:cNvSpPr>
          <p:nvPr>
            <p:ph type="title"/>
          </p:nvPr>
        </p:nvSpPr>
        <p:spPr>
          <a:xfrm>
            <a:off x="831000" y="1604158"/>
            <a:ext cx="10025655" cy="508847"/>
          </a:xfrm>
          <a:prstGeom prst="rect">
            <a:avLst/>
          </a:prstGeom>
          <a:noFill/>
          <a:ln>
            <a:noFill/>
          </a:ln>
        </p:spPr>
        <p:txBody>
          <a:bodyPr spcFirstLastPara="1" wrap="square" lIns="91425" tIns="45700" rIns="91425" bIns="45700" anchor="b" anchorCtr="0">
            <a:noAutofit/>
          </a:bodyPr>
          <a:lstStyle/>
          <a:p>
            <a:pPr algn="l"/>
            <a:r>
              <a:rPr lang="en-US" dirty="0">
                <a:solidFill>
                  <a:schemeClr val="tx1"/>
                </a:solidFill>
              </a:rPr>
              <a:t>Case study: </a:t>
            </a:r>
            <a:r>
              <a:rPr lang="en-US" sz="1800" dirty="0">
                <a:solidFill>
                  <a:schemeClr val="tx1"/>
                </a:solidFill>
              </a:rPr>
              <a:t>At least we fed the hippos!</a:t>
            </a:r>
            <a:endParaRPr sz="1800" u="none" strike="noStrike" cap="none" dirty="0">
              <a:solidFill>
                <a:schemeClr val="tx1"/>
              </a:solidFill>
            </a:endParaRPr>
          </a:p>
        </p:txBody>
      </p:sp>
      <p:sp>
        <p:nvSpPr>
          <p:cNvPr id="7" name="Google Shape;269;g27da23b23bd_1_122">
            <a:extLst>
              <a:ext uri="{FF2B5EF4-FFF2-40B4-BE49-F238E27FC236}">
                <a16:creationId xmlns:a16="http://schemas.microsoft.com/office/drawing/2014/main" id="{F89CB207-984A-405D-D2DC-78EEEBF37551}"/>
              </a:ext>
            </a:extLst>
          </p:cNvPr>
          <p:cNvSpPr txBox="1">
            <a:spLocks/>
          </p:cNvSpPr>
          <p:nvPr/>
        </p:nvSpPr>
        <p:spPr>
          <a:xfrm>
            <a:off x="831000" y="682563"/>
            <a:ext cx="10703274" cy="75518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rgbClr val="237C9A"/>
                </a:solidFill>
              </a:rPr>
              <a:t>A Lesson on 2-way Communication</a:t>
            </a:r>
            <a:br>
              <a:rPr lang="en-US" dirty="0">
                <a:solidFill>
                  <a:srgbClr val="237C9A"/>
                </a:solidFill>
              </a:rPr>
            </a:br>
            <a:r>
              <a:rPr lang="en-US" sz="2000" dirty="0">
                <a:solidFill>
                  <a:srgbClr val="237C9A"/>
                </a:solidFill>
              </a:rPr>
              <a:t>Building bridges and resilient communities</a:t>
            </a:r>
          </a:p>
        </p:txBody>
      </p:sp>
      <p:sp>
        <p:nvSpPr>
          <p:cNvPr id="3" name="TextBox 2">
            <a:extLst>
              <a:ext uri="{FF2B5EF4-FFF2-40B4-BE49-F238E27FC236}">
                <a16:creationId xmlns:a16="http://schemas.microsoft.com/office/drawing/2014/main" id="{AE98DDEC-A2BC-A6C1-02E6-6FAFB9F47B79}"/>
              </a:ext>
            </a:extLst>
          </p:cNvPr>
          <p:cNvSpPr txBox="1"/>
          <p:nvPr/>
        </p:nvSpPr>
        <p:spPr>
          <a:xfrm>
            <a:off x="822176" y="2091538"/>
            <a:ext cx="10530000" cy="3754874"/>
          </a:xfrm>
          <a:prstGeom prst="rect">
            <a:avLst/>
          </a:prstGeom>
          <a:noFill/>
        </p:spPr>
        <p:txBody>
          <a:bodyPr wrap="square" numCol="1">
            <a:spAutoFit/>
          </a:bodyPr>
          <a:lstStyle/>
          <a:p>
            <a:r>
              <a:rPr lang="en-US" i="1" dirty="0">
                <a:solidFill>
                  <a:schemeClr val="tx1"/>
                </a:solidFill>
                <a:latin typeface="Gill Sans MT" panose="020B0502020104020203" pitchFamily="34" charset="77"/>
              </a:rPr>
              <a:t>“</a:t>
            </a:r>
            <a:r>
              <a:rPr lang="en-US" b="0" i="1" u="none" strike="noStrike" dirty="0">
                <a:solidFill>
                  <a:schemeClr val="tx1"/>
                </a:solidFill>
                <a:effectLst/>
                <a:latin typeface="Gill Sans MT" panose="020B0502020104020203" pitchFamily="34" charset="77"/>
              </a:rPr>
              <a:t>So we arrived there with Italian seeds in southern Zambia</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in this absolutely magnificent valley</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going down to the Zambezi River,</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and we taught the local people how to grow Italian tomatoes</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and zucchini…</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And of course the local people had absolutely no interest</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in doing that, so we paid them to come and work,</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and sometimes they would show up. And we were amazed that the local people,</a:t>
            </a:r>
            <a:r>
              <a:rPr lang="en-US" b="0" i="1" dirty="0">
                <a:solidFill>
                  <a:schemeClr val="tx1"/>
                </a:solidFill>
                <a:effectLst/>
                <a:latin typeface="Gill Sans MT" panose="020B0502020104020203" pitchFamily="34" charset="77"/>
              </a:rPr>
              <a:t> </a:t>
            </a:r>
            <a:r>
              <a:rPr lang="en-US" b="0" i="1" u="none" strike="noStrike" dirty="0">
                <a:solidFill>
                  <a:schemeClr val="tx1"/>
                </a:solidFill>
                <a:effectLst/>
                <a:latin typeface="Gill Sans MT" panose="020B0502020104020203" pitchFamily="34" charset="77"/>
              </a:rPr>
              <a:t>in such a fertile valley, would not have any agriculture.</a:t>
            </a:r>
            <a:r>
              <a:rPr lang="en-US" i="1" dirty="0">
                <a:solidFill>
                  <a:srgbClr val="AB5378"/>
                </a:solidFill>
                <a:latin typeface="Gill Sans MT" panose="020B0502020104020203" pitchFamily="34" charset="77"/>
              </a:rPr>
              <a:t> </a:t>
            </a:r>
            <a:r>
              <a:rPr lang="en-US" i="1" dirty="0">
                <a:solidFill>
                  <a:srgbClr val="237C9A"/>
                </a:solidFill>
                <a:latin typeface="Gill Sans MT" panose="020B0502020104020203" pitchFamily="34" charset="77"/>
              </a:rPr>
              <a:t>But instead of asking them how come they were not growing anything, we simply said, </a:t>
            </a:r>
            <a:r>
              <a:rPr lang="en-US" b="1" i="1" dirty="0">
                <a:solidFill>
                  <a:srgbClr val="237C9A"/>
                </a:solidFill>
                <a:latin typeface="Gill Sans MT" panose="020B0502020104020203" pitchFamily="34" charset="77"/>
              </a:rPr>
              <a:t>“Thank God we’re here.” “Just in the nick of time to save the Zambian people from starvation.</a:t>
            </a:r>
            <a:br>
              <a:rPr lang="en-US" i="1" u="none" strike="noStrike" dirty="0">
                <a:solidFill>
                  <a:schemeClr val="tx1"/>
                </a:solidFill>
                <a:effectLst/>
                <a:latin typeface="Gill Sans MT" panose="020B0502020104020203" pitchFamily="34" charset="77"/>
              </a:rPr>
            </a:br>
            <a:br>
              <a:rPr lang="en-US" b="0" i="1" u="none" strike="noStrike" dirty="0">
                <a:solidFill>
                  <a:schemeClr val="tx1"/>
                </a:solidFill>
                <a:effectLst/>
                <a:latin typeface="Gill Sans MT" panose="020B0502020104020203" pitchFamily="34" charset="77"/>
              </a:rPr>
            </a:br>
            <a:r>
              <a:rPr lang="en-US" b="0" i="1" u="none" strike="noStrike" dirty="0">
                <a:solidFill>
                  <a:srgbClr val="000000"/>
                </a:solidFill>
                <a:effectLst/>
                <a:latin typeface="Gill Sans MT" panose="020B0502020104020203" pitchFamily="34" charset="77"/>
              </a:rPr>
              <a:t>And of course, everything in Africa grew beautifully.</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We had these magnificent tomatoes. In Italy, a tomato would grow to this size. In Zambia, to this size.</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And we could not believe, and </a:t>
            </a:r>
            <a:r>
              <a:rPr lang="en-US" i="1" u="none" strike="noStrike" dirty="0">
                <a:solidFill>
                  <a:srgbClr val="237C9A"/>
                </a:solidFill>
                <a:effectLst/>
                <a:latin typeface="Gill Sans MT" panose="020B0502020104020203" pitchFamily="34" charset="77"/>
              </a:rPr>
              <a:t>we were telling the </a:t>
            </a:r>
            <a:r>
              <a:rPr lang="en-US" i="1" u="none" strike="noStrike" dirty="0" err="1">
                <a:solidFill>
                  <a:srgbClr val="237C9A"/>
                </a:solidFill>
                <a:effectLst/>
                <a:latin typeface="Gill Sans MT" panose="020B0502020104020203" pitchFamily="34" charset="77"/>
              </a:rPr>
              <a:t>Zambians,</a:t>
            </a:r>
            <a:r>
              <a:rPr lang="en-US" b="1" i="1" u="none" strike="noStrike" dirty="0" err="1">
                <a:solidFill>
                  <a:srgbClr val="237C9A"/>
                </a:solidFill>
                <a:effectLst/>
                <a:latin typeface="Gill Sans MT" panose="020B0502020104020203" pitchFamily="34" charset="77"/>
              </a:rPr>
              <a:t>“Look</a:t>
            </a:r>
            <a:r>
              <a:rPr lang="en-US" b="1" i="1" u="none" strike="noStrike" dirty="0">
                <a:solidFill>
                  <a:srgbClr val="237C9A"/>
                </a:solidFill>
                <a:effectLst/>
                <a:latin typeface="Gill Sans MT" panose="020B0502020104020203" pitchFamily="34" charset="77"/>
              </a:rPr>
              <a:t> how easy agriculture is.”</a:t>
            </a:r>
            <a:r>
              <a:rPr lang="en-US" b="1" i="1" dirty="0">
                <a:solidFill>
                  <a:srgbClr val="237C9A"/>
                </a:solidFill>
                <a:effectLst/>
                <a:latin typeface="Gill Sans MT" panose="020B0502020104020203" pitchFamily="34" charset="77"/>
              </a:rPr>
              <a:t> </a:t>
            </a:r>
            <a:r>
              <a:rPr lang="en-US" i="1" u="none" strike="noStrike" dirty="0">
                <a:solidFill>
                  <a:srgbClr val="237C9A"/>
                </a:solidFill>
                <a:effectLst/>
                <a:latin typeface="Gill Sans MT" panose="020B0502020104020203" pitchFamily="34" charset="77"/>
              </a:rPr>
              <a:t>When the tomatoes were nice and ripe and red,</a:t>
            </a:r>
            <a:r>
              <a:rPr lang="en-US" i="1" dirty="0">
                <a:solidFill>
                  <a:srgbClr val="237C9A"/>
                </a:solidFill>
                <a:effectLst/>
                <a:latin typeface="Gill Sans MT" panose="020B0502020104020203" pitchFamily="34" charset="77"/>
              </a:rPr>
              <a:t> </a:t>
            </a:r>
            <a:r>
              <a:rPr lang="en-US" i="1" u="none" strike="noStrike" dirty="0">
                <a:solidFill>
                  <a:srgbClr val="237C9A"/>
                </a:solidFill>
                <a:effectLst/>
                <a:latin typeface="Gill Sans MT" panose="020B0502020104020203" pitchFamily="34" charset="77"/>
              </a:rPr>
              <a:t>overnight, </a:t>
            </a:r>
            <a:r>
              <a:rPr lang="en-US" b="1" i="1" u="none" strike="noStrike" dirty="0">
                <a:solidFill>
                  <a:srgbClr val="237C9A"/>
                </a:solidFill>
                <a:effectLst/>
                <a:latin typeface="Gill Sans MT" panose="020B0502020104020203" pitchFamily="34" charset="77"/>
              </a:rPr>
              <a:t>some 200 hippos came out from the river</a:t>
            </a:r>
            <a:r>
              <a:rPr lang="en-US" b="1" i="1" dirty="0">
                <a:solidFill>
                  <a:srgbClr val="237C9A"/>
                </a:solidFill>
                <a:effectLst/>
                <a:latin typeface="Gill Sans MT" panose="020B0502020104020203" pitchFamily="34" charset="77"/>
              </a:rPr>
              <a:t> </a:t>
            </a:r>
            <a:r>
              <a:rPr lang="en-US" b="1" i="1" u="none" strike="noStrike" dirty="0">
                <a:solidFill>
                  <a:srgbClr val="237C9A"/>
                </a:solidFill>
                <a:effectLst/>
                <a:latin typeface="Gill Sans MT" panose="020B0502020104020203" pitchFamily="34" charset="77"/>
              </a:rPr>
              <a:t>and they ate everything</a:t>
            </a:r>
            <a:r>
              <a:rPr lang="en-US" b="0" i="1" u="none" strike="noStrike" dirty="0">
                <a:solidFill>
                  <a:srgbClr val="000000"/>
                </a:solidFill>
                <a:effectLst/>
                <a:latin typeface="Gill Sans MT" panose="020B0502020104020203" pitchFamily="34" charset="77"/>
              </a:rPr>
              <a:t>.</a:t>
            </a:r>
            <a:br>
              <a:rPr lang="en-US" b="0" i="1" dirty="0">
                <a:solidFill>
                  <a:srgbClr val="000000"/>
                </a:solidFill>
                <a:effectLst/>
                <a:latin typeface="Gill Sans MT" panose="020B0502020104020203" pitchFamily="34" charset="77"/>
              </a:rPr>
            </a:br>
            <a:br>
              <a:rPr lang="en-US" b="0" i="1" dirty="0">
                <a:solidFill>
                  <a:srgbClr val="000000"/>
                </a:solidFill>
                <a:effectLst/>
                <a:latin typeface="Gill Sans MT" panose="020B0502020104020203" pitchFamily="34" charset="77"/>
              </a:rPr>
            </a:br>
            <a:r>
              <a:rPr lang="en-US" b="0" i="1" u="none" strike="noStrike" dirty="0">
                <a:solidFill>
                  <a:srgbClr val="000000"/>
                </a:solidFill>
                <a:effectLst/>
                <a:latin typeface="Gill Sans MT" panose="020B0502020104020203" pitchFamily="34" charset="77"/>
              </a:rPr>
              <a:t>And we said to the Zambians, “My God, the hippos!”</a:t>
            </a:r>
          </a:p>
          <a:p>
            <a:r>
              <a:rPr lang="en-US" b="0" i="1" u="none" strike="noStrike" dirty="0">
                <a:solidFill>
                  <a:srgbClr val="000000"/>
                </a:solidFill>
                <a:effectLst/>
                <a:latin typeface="Gill Sans MT" panose="020B0502020104020203" pitchFamily="34" charset="77"/>
              </a:rPr>
              <a:t>And the Zambians said, “Yes, that’s why we have no agriculture here.”</a:t>
            </a:r>
          </a:p>
          <a:p>
            <a:r>
              <a:rPr lang="en-US" b="1" i="1" u="none" strike="noStrike" dirty="0">
                <a:solidFill>
                  <a:srgbClr val="237C9A"/>
                </a:solidFill>
                <a:effectLst/>
                <a:latin typeface="Gill Sans MT" panose="020B0502020104020203" pitchFamily="34" charset="77"/>
              </a:rPr>
              <a:t>“Why didn’t you tell us?”</a:t>
            </a:r>
          </a:p>
          <a:p>
            <a:r>
              <a:rPr lang="en-US" b="1" i="1" u="none" strike="noStrike" dirty="0">
                <a:solidFill>
                  <a:srgbClr val="237C9A"/>
                </a:solidFill>
                <a:effectLst/>
                <a:latin typeface="Gill Sans MT" panose="020B0502020104020203" pitchFamily="34" charset="77"/>
              </a:rPr>
              <a:t>“You never asked.”</a:t>
            </a:r>
          </a:p>
          <a:p>
            <a:br>
              <a:rPr lang="en-US" b="0" i="1" dirty="0">
                <a:solidFill>
                  <a:srgbClr val="000000"/>
                </a:solidFill>
                <a:effectLst/>
                <a:latin typeface="Gill Sans MT" panose="020B0502020104020203" pitchFamily="34" charset="77"/>
              </a:rPr>
            </a:br>
            <a:r>
              <a:rPr lang="en-US" b="0" i="1" u="none" strike="noStrike" dirty="0">
                <a:solidFill>
                  <a:srgbClr val="000000"/>
                </a:solidFill>
                <a:effectLst/>
                <a:latin typeface="Gill Sans MT" panose="020B0502020104020203" pitchFamily="34" charset="77"/>
              </a:rPr>
              <a:t>I thought it was only us Italians blundering around Africa,</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but then I saw what the Americans were doing,</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what the English were doing, what the French were doing,</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and after seeing what they were doing,</a:t>
            </a:r>
            <a:r>
              <a:rPr lang="en-US" b="0" i="1" dirty="0">
                <a:solidFill>
                  <a:srgbClr val="000000"/>
                </a:solidFill>
                <a:effectLst/>
                <a:latin typeface="Gill Sans MT" panose="020B0502020104020203" pitchFamily="34" charset="77"/>
              </a:rPr>
              <a:t> </a:t>
            </a:r>
            <a:r>
              <a:rPr lang="en-US" b="0" i="1" u="none" strike="noStrike" dirty="0">
                <a:solidFill>
                  <a:srgbClr val="000000"/>
                </a:solidFill>
                <a:effectLst/>
                <a:latin typeface="Gill Sans MT" panose="020B0502020104020203" pitchFamily="34" charset="77"/>
              </a:rPr>
              <a:t>I became quite proud of our project in Zambia.</a:t>
            </a:r>
            <a:endParaRPr lang="en-US" i="1" dirty="0">
              <a:latin typeface="Gill Sans MT" panose="020B0502020104020203" pitchFamily="34" charset="77"/>
            </a:endParaRPr>
          </a:p>
        </p:txBody>
      </p:sp>
      <p:sp>
        <p:nvSpPr>
          <p:cNvPr id="8" name="TextBox 7">
            <a:extLst>
              <a:ext uri="{FF2B5EF4-FFF2-40B4-BE49-F238E27FC236}">
                <a16:creationId xmlns:a16="http://schemas.microsoft.com/office/drawing/2014/main" id="{A5DFD4D0-F6BD-6FBF-B2E5-018781ECC686}"/>
              </a:ext>
            </a:extLst>
          </p:cNvPr>
          <p:cNvSpPr txBox="1"/>
          <p:nvPr/>
        </p:nvSpPr>
        <p:spPr>
          <a:xfrm>
            <a:off x="6784307" y="6018461"/>
            <a:ext cx="4268501" cy="276998"/>
          </a:xfrm>
          <a:prstGeom prst="rect">
            <a:avLst/>
          </a:prstGeom>
          <a:noFill/>
        </p:spPr>
        <p:txBody>
          <a:bodyPr wrap="square">
            <a:spAutoFit/>
          </a:bodyPr>
          <a:lstStyle/>
          <a:p>
            <a:pPr algn="r"/>
            <a:r>
              <a:rPr lang="en-US" sz="1150" b="1" i="1" dirty="0">
                <a:solidFill>
                  <a:schemeClr val="bg1">
                    <a:lumMod val="50000"/>
                  </a:schemeClr>
                </a:solidFill>
                <a:latin typeface="Segoe UI" panose="020B0502040204020203" pitchFamily="34" charset="0"/>
              </a:rPr>
              <a:t>Read on </a:t>
            </a:r>
            <a:r>
              <a:rPr lang="en-US" sz="1150" b="1" i="1" dirty="0">
                <a:effectLst/>
                <a:latin typeface="Segoe UI" panose="020B0502040204020203" pitchFamily="34" charset="0"/>
                <a:hlinkClick r:id="rId3"/>
              </a:rPr>
              <a:t>noigroup.com/noijam/at-least-we-fed-the-hippos/</a:t>
            </a:r>
            <a:endParaRPr lang="en-US" sz="1150" dirty="0"/>
          </a:p>
        </p:txBody>
      </p:sp>
      <p:sp>
        <p:nvSpPr>
          <p:cNvPr id="14" name="TextBox 13">
            <a:extLst>
              <a:ext uri="{FF2B5EF4-FFF2-40B4-BE49-F238E27FC236}">
                <a16:creationId xmlns:a16="http://schemas.microsoft.com/office/drawing/2014/main" id="{E31F2E43-4378-F7DF-04D6-8A6A9AC81C0C}"/>
              </a:ext>
            </a:extLst>
          </p:cNvPr>
          <p:cNvSpPr txBox="1"/>
          <p:nvPr/>
        </p:nvSpPr>
        <p:spPr>
          <a:xfrm>
            <a:off x="822176" y="6018459"/>
            <a:ext cx="6098058" cy="276999"/>
          </a:xfrm>
          <a:prstGeom prst="rect">
            <a:avLst/>
          </a:prstGeom>
          <a:noFill/>
        </p:spPr>
        <p:txBody>
          <a:bodyPr wrap="square">
            <a:spAutoFit/>
          </a:bodyPr>
          <a:lstStyle/>
          <a:p>
            <a:r>
              <a:rPr lang="en-US" sz="1150" b="1" i="1" dirty="0">
                <a:solidFill>
                  <a:schemeClr val="bg1">
                    <a:lumMod val="50000"/>
                  </a:schemeClr>
                </a:solidFill>
                <a:latin typeface="Segoe UI" panose="020B0502040204020203" pitchFamily="34" charset="0"/>
              </a:rPr>
              <a:t>Watch the TED Talk on </a:t>
            </a:r>
            <a:r>
              <a:rPr lang="en-US" sz="1150" b="1" i="1" dirty="0" err="1">
                <a:solidFill>
                  <a:schemeClr val="bg1">
                    <a:lumMod val="50000"/>
                  </a:schemeClr>
                </a:solidFill>
                <a:latin typeface="Segoe UI" panose="020B0502040204020203" pitchFamily="34" charset="0"/>
              </a:rPr>
              <a:t>Youtube</a:t>
            </a:r>
            <a:r>
              <a:rPr lang="en-US" sz="1150" b="1" i="1" dirty="0">
                <a:solidFill>
                  <a:schemeClr val="bg1">
                    <a:lumMod val="50000"/>
                  </a:schemeClr>
                </a:solidFill>
                <a:latin typeface="Segoe UI" panose="020B0502040204020203" pitchFamily="34" charset="0"/>
              </a:rPr>
              <a:t> </a:t>
            </a:r>
            <a:r>
              <a:rPr lang="en-US" sz="1150" b="1" i="1" dirty="0">
                <a:latin typeface="Segoe UI" panose="020B0502040204020203" pitchFamily="34" charset="0"/>
                <a:hlinkClick r:id="rId4"/>
              </a:rPr>
              <a:t>https://www.youtube.com/watch?v=chXsLtHqfdM</a:t>
            </a:r>
            <a:r>
              <a:rPr lang="en-US" sz="1150" b="1" i="1" dirty="0">
                <a:latin typeface="Segoe UI" panose="020B0502040204020203" pitchFamily="34" charset="0"/>
              </a:rPr>
              <a:t>   </a:t>
            </a:r>
            <a:r>
              <a:rPr lang="en-US" sz="1150" b="1" i="1" dirty="0">
                <a:solidFill>
                  <a:schemeClr val="bg1">
                    <a:lumMod val="50000"/>
                  </a:schemeClr>
                </a:solidFill>
                <a:latin typeface="Segoe UI" panose="020B0502040204020203" pitchFamily="34" charset="0"/>
              </a:rPr>
              <a:t>|</a:t>
            </a:r>
            <a:endParaRPr lang="en-US" sz="1150" dirty="0">
              <a:solidFill>
                <a:schemeClr val="bg1">
                  <a:lumMod val="50000"/>
                </a:schemeClr>
              </a:solidFill>
            </a:endParaRPr>
          </a:p>
        </p:txBody>
      </p:sp>
    </p:spTree>
    <p:extLst>
      <p:ext uri="{BB962C8B-B14F-4D97-AF65-F5344CB8AC3E}">
        <p14:creationId xmlns:p14="http://schemas.microsoft.com/office/powerpoint/2010/main" val="3171616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04E45-E0FF-0324-6B4D-7E4349B6A3CD}"/>
              </a:ext>
            </a:extLst>
          </p:cNvPr>
          <p:cNvSpPr/>
          <p:nvPr/>
        </p:nvSpPr>
        <p:spPr>
          <a:xfrm>
            <a:off x="0" y="0"/>
            <a:ext cx="12192000" cy="10583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horizontal RGB white.eps">
            <a:extLst>
              <a:ext uri="{FF2B5EF4-FFF2-40B4-BE49-F238E27FC236}">
                <a16:creationId xmlns:a16="http://schemas.microsoft.com/office/drawing/2014/main" id="{C9F6CC24-9C8B-157B-C18D-13C47F8D0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sp>
        <p:nvSpPr>
          <p:cNvPr id="6" name="TextBox 5">
            <a:extLst>
              <a:ext uri="{FF2B5EF4-FFF2-40B4-BE49-F238E27FC236}">
                <a16:creationId xmlns:a16="http://schemas.microsoft.com/office/drawing/2014/main" id="{C981F1C1-0E52-F862-252E-F9005C2BCE2B}"/>
              </a:ext>
            </a:extLst>
          </p:cNvPr>
          <p:cNvSpPr txBox="1"/>
          <p:nvPr/>
        </p:nvSpPr>
        <p:spPr>
          <a:xfrm>
            <a:off x="777485" y="2108200"/>
            <a:ext cx="5215812" cy="1654299"/>
          </a:xfrm>
          <a:prstGeom prst="rect">
            <a:avLst/>
          </a:prstGeom>
          <a:noFill/>
        </p:spPr>
        <p:txBody>
          <a:bodyPr wrap="square">
            <a:spAutoFit/>
          </a:bodyPr>
          <a:lstStyle/>
          <a:p>
            <a:pPr marL="0" indent="0">
              <a:buNone/>
            </a:pPr>
            <a:r>
              <a:rPr lang="en-US" sz="8000" b="1" i="0" dirty="0">
                <a:solidFill>
                  <a:schemeClr val="bg2"/>
                </a:solidFill>
                <a:latin typeface="Gill Sans MT" panose="020B0502020104020203" pitchFamily="34" charset="77"/>
                <a:cs typeface="Gill Sans SemiBold" panose="020B0502020104020203" pitchFamily="34" charset="-79"/>
              </a:rPr>
              <a:t>Thank you</a:t>
            </a:r>
            <a:br>
              <a:rPr lang="en-US" sz="7300" b="1" dirty="0">
                <a:solidFill>
                  <a:schemeClr val="bg2"/>
                </a:solidFill>
                <a:latin typeface="Gill Sans SemiBold" panose="020B0502020104020203" pitchFamily="34" charset="-79"/>
                <a:cs typeface="Gill Sans SemiBold" panose="020B0502020104020203" pitchFamily="34" charset="-79"/>
              </a:rPr>
            </a:br>
            <a:r>
              <a:rPr lang="en-US" sz="2150" b="0" i="0" dirty="0">
                <a:solidFill>
                  <a:schemeClr val="bg2"/>
                </a:solidFill>
                <a:latin typeface="Gill Sans MT" panose="020B0502020104020203" pitchFamily="34" charset="77"/>
                <a:cs typeface="Gill Sans Light" panose="020B0302020104020203" pitchFamily="34" charset="-79"/>
              </a:rPr>
              <a:t>We hope you have enjoyed this presentation</a:t>
            </a:r>
          </a:p>
        </p:txBody>
      </p:sp>
      <p:sp>
        <p:nvSpPr>
          <p:cNvPr id="7" name="TextBox 6">
            <a:extLst>
              <a:ext uri="{FF2B5EF4-FFF2-40B4-BE49-F238E27FC236}">
                <a16:creationId xmlns:a16="http://schemas.microsoft.com/office/drawing/2014/main" id="{4BBF22AC-02B9-8107-F627-706456E90F7E}"/>
              </a:ext>
            </a:extLst>
          </p:cNvPr>
          <p:cNvSpPr txBox="1"/>
          <p:nvPr/>
        </p:nvSpPr>
        <p:spPr>
          <a:xfrm>
            <a:off x="6755294" y="2128681"/>
            <a:ext cx="4744280" cy="2031325"/>
          </a:xfrm>
          <a:prstGeom prst="rect">
            <a:avLst/>
          </a:prstGeom>
          <a:noFill/>
        </p:spPr>
        <p:txBody>
          <a:bodyPr wrap="square">
            <a:spAutoFit/>
          </a:bodyPr>
          <a:lstStyle/>
          <a:p>
            <a:r>
              <a:rPr lang="en-US" sz="1800" b="0" i="1" dirty="0">
                <a:solidFill>
                  <a:schemeClr val="tx1">
                    <a:lumMod val="50000"/>
                    <a:lumOff val="50000"/>
                  </a:schemeClr>
                </a:solidFill>
                <a:latin typeface="Gill Sans MT" panose="020B0502020104020203" pitchFamily="34" charset="77"/>
                <a:cs typeface="Gill Sans Light" panose="020B0302020104020203" pitchFamily="34" charset="-79"/>
              </a:rPr>
              <a:t>This program is made possible by the generous support of the American people through the United States Agency for International Development (USAID). The contents are the responsibility of the Feed the Future Innovation Lab for Horticulture and do not necessarily reflect the views of USAID or the United States Government.</a:t>
            </a:r>
          </a:p>
        </p:txBody>
      </p:sp>
      <p:sp>
        <p:nvSpPr>
          <p:cNvPr id="8" name="Rectangle 7">
            <a:extLst>
              <a:ext uri="{FF2B5EF4-FFF2-40B4-BE49-F238E27FC236}">
                <a16:creationId xmlns:a16="http://schemas.microsoft.com/office/drawing/2014/main" id="{24AB9286-4FBD-8EB8-F7CF-9244602120BE}"/>
              </a:ext>
            </a:extLst>
          </p:cNvPr>
          <p:cNvSpPr/>
          <p:nvPr/>
        </p:nvSpPr>
        <p:spPr>
          <a:xfrm>
            <a:off x="0" y="5029203"/>
            <a:ext cx="12192000" cy="908891"/>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descr="Blue text on a black background&#10;&#10;Description automatically generated">
            <a:extLst>
              <a:ext uri="{FF2B5EF4-FFF2-40B4-BE49-F238E27FC236}">
                <a16:creationId xmlns:a16="http://schemas.microsoft.com/office/drawing/2014/main" id="{5EFF7D9A-CB0B-A7F2-4BA1-D94B4CE751B8}"/>
              </a:ext>
            </a:extLst>
          </p:cNvPr>
          <p:cNvPicPr>
            <a:picLocks noChangeAspect="1"/>
          </p:cNvPicPr>
          <p:nvPr/>
        </p:nvPicPr>
        <p:blipFill>
          <a:blip r:embed="rId4"/>
          <a:stretch>
            <a:fillRect/>
          </a:stretch>
        </p:blipFill>
        <p:spPr>
          <a:xfrm>
            <a:off x="0" y="5975958"/>
            <a:ext cx="6135096" cy="882042"/>
          </a:xfrm>
          <a:prstGeom prst="rect">
            <a:avLst/>
          </a:prstGeom>
        </p:spPr>
      </p:pic>
      <p:sp>
        <p:nvSpPr>
          <p:cNvPr id="3" name="Text Placeholder 2">
            <a:extLst>
              <a:ext uri="{FF2B5EF4-FFF2-40B4-BE49-F238E27FC236}">
                <a16:creationId xmlns:a16="http://schemas.microsoft.com/office/drawing/2014/main" id="{2E68CE36-CE2A-1B43-3736-E85E626AA38A}"/>
              </a:ext>
            </a:extLst>
          </p:cNvPr>
          <p:cNvSpPr>
            <a:spLocks noGrp="1"/>
          </p:cNvSpPr>
          <p:nvPr>
            <p:ph type="subTitle" idx="1"/>
          </p:nvPr>
        </p:nvSpPr>
        <p:spPr>
          <a:xfrm>
            <a:off x="641110" y="5155885"/>
            <a:ext cx="10756233" cy="655525"/>
          </a:xfrm>
        </p:spPr>
        <p:txBody>
          <a:bodyPr/>
          <a:lstStyle/>
          <a:p>
            <a:pPr marL="101600" indent="0" algn="l">
              <a:buNone/>
            </a:pPr>
            <a:r>
              <a:rPr lang="en-US" sz="1500" i="1" dirty="0">
                <a:solidFill>
                  <a:schemeClr val="bg1"/>
                </a:solidFill>
                <a:latin typeface="GILL SANS SEMIBOLD" panose="020B0502020104020203" pitchFamily="34" charset="-79"/>
                <a:cs typeface="GILL SANS SEMIBOLD" panose="020B0502020104020203" pitchFamily="34" charset="-79"/>
              </a:rPr>
              <a:t>For more visit: horticulture.ucdavis.edu/branding-communications</a:t>
            </a:r>
          </a:p>
        </p:txBody>
      </p:sp>
    </p:spTree>
    <p:extLst>
      <p:ext uri="{BB962C8B-B14F-4D97-AF65-F5344CB8AC3E}">
        <p14:creationId xmlns:p14="http://schemas.microsoft.com/office/powerpoint/2010/main" val="255738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7da23b23bd_1_131"/>
          <p:cNvSpPr txBox="1">
            <a:spLocks noGrp="1"/>
          </p:cNvSpPr>
          <p:nvPr>
            <p:ph type="title"/>
          </p:nvPr>
        </p:nvSpPr>
        <p:spPr>
          <a:xfrm>
            <a:off x="546538" y="483474"/>
            <a:ext cx="10363200" cy="577209"/>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200"/>
              <a:buFont typeface="Cabin"/>
              <a:buNone/>
            </a:pPr>
            <a:r>
              <a:rPr lang="en-US" dirty="0"/>
              <a:t>Frequently Asked Questions (FAQs) </a:t>
            </a:r>
            <a:endParaRPr sz="3200" u="none" strike="noStrike" cap="none" dirty="0">
              <a:solidFill>
                <a:schemeClr val="dk2"/>
              </a:solidFill>
            </a:endParaRPr>
          </a:p>
        </p:txBody>
      </p:sp>
      <p:sp>
        <p:nvSpPr>
          <p:cNvPr id="280" name="Google Shape;280;g27da23b23bd_1_131"/>
          <p:cNvSpPr txBox="1">
            <a:spLocks noGrp="1"/>
          </p:cNvSpPr>
          <p:nvPr>
            <p:ph type="body" idx="1"/>
          </p:nvPr>
        </p:nvSpPr>
        <p:spPr>
          <a:xfrm>
            <a:off x="854249" y="1263580"/>
            <a:ext cx="10055489" cy="5014289"/>
          </a:xfrm>
          <a:prstGeom prst="rect">
            <a:avLst/>
          </a:prstGeom>
          <a:noFill/>
          <a:ln>
            <a:noFill/>
          </a:ln>
        </p:spPr>
        <p:txBody>
          <a:bodyPr spcFirstLastPara="1" wrap="square" lIns="91425" tIns="45700" rIns="91425" bIns="45700" anchor="t" anchorCtr="0">
            <a:noAutofit/>
          </a:bodyPr>
          <a:lstStyle/>
          <a:p>
            <a:pPr marL="457200" marR="0" lvl="0" indent="-336550" algn="l" rtl="0">
              <a:lnSpc>
                <a:spcPct val="100000"/>
              </a:lnSpc>
              <a:spcBef>
                <a:spcPts val="0"/>
              </a:spcBef>
              <a:spcAft>
                <a:spcPts val="0"/>
              </a:spcAft>
              <a:buSzPts val="1700"/>
              <a:buFont typeface="Gill Sans"/>
              <a:buAutoNum type="arabicParenR"/>
            </a:pPr>
            <a:r>
              <a:rPr lang="en-US" sz="1700" dirty="0">
                <a:latin typeface="Gill Sans"/>
                <a:ea typeface="Gill Sans"/>
                <a:cs typeface="Gill Sans"/>
                <a:sym typeface="Gill Sans"/>
              </a:rPr>
              <a:t>Can I add the Feed the Future logo to my email signature? </a:t>
            </a:r>
            <a:endParaRPr sz="1700" dirty="0">
              <a:latin typeface="Gill Sans"/>
              <a:ea typeface="Gill Sans"/>
              <a:cs typeface="Gill Sans"/>
              <a:sym typeface="Gill Sans"/>
            </a:endParaRPr>
          </a:p>
          <a:p>
            <a:pPr marL="457200" marR="0" lvl="0" indent="0" algn="l" rtl="0">
              <a:lnSpc>
                <a:spcPct val="100000"/>
              </a:lnSpc>
              <a:spcBef>
                <a:spcPts val="0"/>
              </a:spcBef>
              <a:spcAft>
                <a:spcPts val="0"/>
              </a:spcAft>
              <a:buNone/>
            </a:pPr>
            <a:endParaRPr sz="1300" dirty="0"/>
          </a:p>
          <a:p>
            <a:pPr marL="457200" marR="0" lvl="0" indent="0" algn="l" rtl="0">
              <a:lnSpc>
                <a:spcPct val="100000"/>
              </a:lnSpc>
              <a:spcBef>
                <a:spcPts val="0"/>
              </a:spcBef>
              <a:spcAft>
                <a:spcPts val="0"/>
              </a:spcAft>
              <a:buNone/>
            </a:pPr>
            <a:r>
              <a:rPr lang="en-US" sz="1300" dirty="0"/>
              <a:t>No, email signatures are considered administrative materials and the Feed the Future Logo and USAID logo must not be used. Administrative materials should include your organization’s identity but may include approved language specifying that work is funded by USAID as part of the U.S. government’s Feed the Future initiative. </a:t>
            </a:r>
            <a:r>
              <a:rPr lang="en-US" sz="900" dirty="0"/>
              <a:t>(Page 38 of the </a:t>
            </a:r>
            <a:r>
              <a:rPr lang="en-US" sz="900" u="sng" dirty="0">
                <a:solidFill>
                  <a:schemeClr val="hlink"/>
                </a:solidFill>
                <a:hlinkClick r:id="rId3"/>
              </a:rPr>
              <a:t>Feed the Future Graphic and Naming Standards Manual</a:t>
            </a:r>
            <a:r>
              <a:rPr lang="en-US" sz="900" dirty="0"/>
              <a:t>) </a:t>
            </a:r>
            <a:endParaRPr sz="900" dirty="0"/>
          </a:p>
          <a:p>
            <a:pPr marL="0" lvl="0" indent="0" algn="l" rtl="0">
              <a:spcBef>
                <a:spcPts val="0"/>
              </a:spcBef>
              <a:spcAft>
                <a:spcPts val="0"/>
              </a:spcAft>
              <a:buNone/>
            </a:pPr>
            <a:endParaRPr sz="1700" dirty="0"/>
          </a:p>
          <a:p>
            <a:pPr marL="457200" lvl="0" indent="-336550" algn="l" rtl="0">
              <a:spcBef>
                <a:spcPts val="0"/>
              </a:spcBef>
              <a:spcAft>
                <a:spcPts val="0"/>
              </a:spcAft>
              <a:buSzPts val="1700"/>
              <a:buFont typeface="Gill Sans"/>
              <a:buAutoNum type="arabicParenR"/>
            </a:pPr>
            <a:r>
              <a:rPr lang="en-US" sz="1700" dirty="0"/>
              <a:t>I have more than one partner organization, can I include more than one partner logo? </a:t>
            </a:r>
            <a:endParaRPr sz="1700" dirty="0">
              <a:latin typeface="Gill Sans"/>
              <a:ea typeface="Gill Sans"/>
              <a:cs typeface="Gill Sans"/>
              <a:sym typeface="Gill Sans"/>
            </a:endParaRPr>
          </a:p>
          <a:p>
            <a:pPr marL="457200" lvl="0" indent="0" algn="l" rtl="0">
              <a:spcBef>
                <a:spcPts val="0"/>
              </a:spcBef>
              <a:spcAft>
                <a:spcPts val="0"/>
              </a:spcAft>
              <a:buNone/>
            </a:pPr>
            <a:endParaRPr sz="1300" dirty="0"/>
          </a:p>
          <a:p>
            <a:pPr marL="457200" lvl="0" indent="0" algn="l" rtl="0">
              <a:spcBef>
                <a:spcPts val="0"/>
              </a:spcBef>
              <a:spcAft>
                <a:spcPts val="0"/>
              </a:spcAft>
              <a:buClr>
                <a:schemeClr val="dk1"/>
              </a:buClr>
              <a:buSzPts val="1100"/>
              <a:buFont typeface="Arial"/>
              <a:buNone/>
            </a:pPr>
            <a:r>
              <a:rPr lang="en-US" sz="1300" dirty="0"/>
              <a:t>Yes, you may include the logos of all relevant partner organizations, as long as they are not larger than the Feed the Future and USAID logos, and if they are placed in the correct location, at the bottom and to the right of the USAID logo. </a:t>
            </a:r>
            <a:r>
              <a:rPr lang="en-US" sz="900" dirty="0"/>
              <a:t>(Pages 37-39 of the </a:t>
            </a:r>
            <a:r>
              <a:rPr lang="en-US" sz="900" u="sng" dirty="0">
                <a:solidFill>
                  <a:schemeClr val="dk2"/>
                </a:solidFill>
                <a:hlinkClick r:id="rId3">
                  <a:extLst>
                    <a:ext uri="{A12FA001-AC4F-418D-AE19-62706E023703}">
                      <ahyp:hlinkClr xmlns:ahyp="http://schemas.microsoft.com/office/drawing/2018/hyperlinkcolor" val="tx"/>
                    </a:ext>
                  </a:extLst>
                </a:hlinkClick>
              </a:rPr>
              <a:t>Feed the Future Graphic and Naming Standards Manual</a:t>
            </a:r>
            <a:r>
              <a:rPr lang="en-US" sz="900" dirty="0"/>
              <a:t>) </a:t>
            </a:r>
            <a:endParaRPr sz="1300" dirty="0"/>
          </a:p>
          <a:p>
            <a:pPr marL="0" lvl="0" indent="0" algn="l" rtl="0">
              <a:spcBef>
                <a:spcPts val="0"/>
              </a:spcBef>
              <a:spcAft>
                <a:spcPts val="0"/>
              </a:spcAft>
              <a:buNone/>
            </a:pPr>
            <a:endParaRPr sz="1700" dirty="0"/>
          </a:p>
          <a:p>
            <a:pPr marL="457200" lvl="0" indent="-336550" algn="l" rtl="0">
              <a:spcBef>
                <a:spcPts val="0"/>
              </a:spcBef>
              <a:spcAft>
                <a:spcPts val="0"/>
              </a:spcAft>
              <a:buSzPts val="1700"/>
              <a:buAutoNum type="arabicParenR"/>
            </a:pPr>
            <a:r>
              <a:rPr lang="en-US" sz="1700" dirty="0"/>
              <a:t>Can I abbreviate the name of my Innovation Lab? </a:t>
            </a:r>
            <a:endParaRPr sz="1700" dirty="0"/>
          </a:p>
          <a:p>
            <a:pPr marL="457200" lvl="0" indent="0" algn="l" rtl="0">
              <a:spcBef>
                <a:spcPts val="0"/>
              </a:spcBef>
              <a:spcAft>
                <a:spcPts val="0"/>
              </a:spcAft>
              <a:buNone/>
            </a:pPr>
            <a:endParaRPr sz="1300" dirty="0"/>
          </a:p>
          <a:p>
            <a:pPr marL="457200" lvl="0" indent="0" algn="l" rtl="0">
              <a:spcBef>
                <a:spcPts val="0"/>
              </a:spcBef>
              <a:spcAft>
                <a:spcPts val="0"/>
              </a:spcAft>
              <a:buNone/>
            </a:pPr>
            <a:r>
              <a:rPr lang="en-US" sz="1300" dirty="0"/>
              <a:t>After the first use of the “Feed the Future” prefix in a document, presentation, webpage or video, you may omit it from from further references of the Innovation Lab name. If your branding and marking plan has an approved shortened name or abbreviation, you may use them, as long as they are within the circumstances outlined in the plan. Otherwise, please do not shorten the name of the Innovation Lab, or use abbreviations. Never abbreviate “Feed the Future” as FTF. </a:t>
            </a:r>
            <a:endParaRPr sz="1300" dirty="0"/>
          </a:p>
          <a:p>
            <a:pPr marL="457200" lvl="0" indent="0" algn="l" rtl="0">
              <a:spcBef>
                <a:spcPts val="0"/>
              </a:spcBef>
              <a:spcAft>
                <a:spcPts val="0"/>
              </a:spcAft>
              <a:buNone/>
            </a:pPr>
            <a:endParaRPr sz="1300" dirty="0"/>
          </a:p>
          <a:p>
            <a:pPr marL="457200" lvl="0" indent="-336550" algn="l" rtl="0">
              <a:spcBef>
                <a:spcPts val="0"/>
              </a:spcBef>
              <a:spcAft>
                <a:spcPts val="0"/>
              </a:spcAft>
              <a:buSzPts val="1700"/>
              <a:buAutoNum type="arabicParenR"/>
            </a:pPr>
            <a:r>
              <a:rPr lang="en-US" sz="1700" dirty="0"/>
              <a:t>What if I have a branding question not covered in the guidelines? </a:t>
            </a:r>
            <a:endParaRPr sz="1300" dirty="0"/>
          </a:p>
          <a:p>
            <a:pPr marL="457200" lvl="0" indent="0" algn="l" rtl="0">
              <a:spcBef>
                <a:spcPts val="0"/>
              </a:spcBef>
              <a:spcAft>
                <a:spcPts val="0"/>
              </a:spcAft>
              <a:buNone/>
            </a:pPr>
            <a:endParaRPr sz="1300" dirty="0"/>
          </a:p>
          <a:p>
            <a:pPr marL="457200" lvl="0" indent="0" algn="l" rtl="0">
              <a:spcBef>
                <a:spcPts val="0"/>
              </a:spcBef>
              <a:spcAft>
                <a:spcPts val="0"/>
              </a:spcAft>
              <a:buNone/>
            </a:pPr>
            <a:r>
              <a:rPr lang="en-US" sz="1300" dirty="0"/>
              <a:t>First, refer to </a:t>
            </a:r>
            <a:r>
              <a:rPr lang="en-US" sz="1300" i="1" dirty="0">
                <a:hlinkClick r:id="rId4"/>
              </a:rPr>
              <a:t>horticulture.ucdavis.edu/Communications</a:t>
            </a:r>
            <a:r>
              <a:rPr lang="en-US" sz="1300" i="1" dirty="0"/>
              <a:t> </a:t>
            </a:r>
            <a:r>
              <a:rPr lang="en-US" sz="1300" dirty="0"/>
              <a:t>to see if it’s covered there. </a:t>
            </a:r>
            <a:br>
              <a:rPr lang="en-US" sz="1300" dirty="0"/>
            </a:br>
            <a:r>
              <a:rPr lang="en-US" sz="1300" dirty="0"/>
              <a:t>If not, reach out to your Regional Hub POC(s) for guidance; they will determine next steps</a:t>
            </a:r>
            <a:r>
              <a:rPr lang="en-US" sz="1300" i="1" dirty="0"/>
              <a:t>.</a:t>
            </a:r>
            <a:endParaRPr sz="1700" dirty="0"/>
          </a:p>
        </p:txBody>
      </p:sp>
      <p:sp>
        <p:nvSpPr>
          <p:cNvPr id="281" name="Google Shape;281;g27da23b23bd_1_131"/>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AC188A-D7F2-8542-B88E-76D3BA5EA2C3}"/>
              </a:ext>
            </a:extLst>
          </p:cNvPr>
          <p:cNvSpPr/>
          <p:nvPr/>
        </p:nvSpPr>
        <p:spPr>
          <a:xfrm>
            <a:off x="0" y="0"/>
            <a:ext cx="12192000" cy="1058305"/>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horizontal RGB white.eps">
            <a:extLst>
              <a:ext uri="{FF2B5EF4-FFF2-40B4-BE49-F238E27FC236}">
                <a16:creationId xmlns:a16="http://schemas.microsoft.com/office/drawing/2014/main" id="{8078E37B-582F-BCC6-4F25-AAD95885A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66" y="225747"/>
            <a:ext cx="3401400" cy="577885"/>
          </a:xfrm>
          <a:prstGeom prst="rect">
            <a:avLst/>
          </a:prstGeom>
        </p:spPr>
      </p:pic>
      <p:sp>
        <p:nvSpPr>
          <p:cNvPr id="16" name="Rectangle 15">
            <a:extLst>
              <a:ext uri="{FF2B5EF4-FFF2-40B4-BE49-F238E27FC236}">
                <a16:creationId xmlns:a16="http://schemas.microsoft.com/office/drawing/2014/main" id="{15205C76-5A57-6A42-52E8-21C4D53D38F2}"/>
              </a:ext>
            </a:extLst>
          </p:cNvPr>
          <p:cNvSpPr/>
          <p:nvPr/>
        </p:nvSpPr>
        <p:spPr>
          <a:xfrm>
            <a:off x="0" y="5956071"/>
            <a:ext cx="12192000" cy="908891"/>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TextBox 16">
            <a:extLst>
              <a:ext uri="{FF2B5EF4-FFF2-40B4-BE49-F238E27FC236}">
                <a16:creationId xmlns:a16="http://schemas.microsoft.com/office/drawing/2014/main" id="{CBB736BD-2581-F839-2229-FFBA72C3254E}"/>
              </a:ext>
            </a:extLst>
          </p:cNvPr>
          <p:cNvSpPr txBox="1"/>
          <p:nvPr/>
        </p:nvSpPr>
        <p:spPr>
          <a:xfrm>
            <a:off x="2442160" y="2417373"/>
            <a:ext cx="7307680" cy="1569660"/>
          </a:xfrm>
          <a:prstGeom prst="rect">
            <a:avLst/>
          </a:prstGeom>
          <a:noFill/>
        </p:spPr>
        <p:txBody>
          <a:bodyPr wrap="square" rtlCol="0">
            <a:spAutoFit/>
          </a:bodyPr>
          <a:lstStyle/>
          <a:p>
            <a:pPr algn="ctr"/>
            <a:r>
              <a:rPr lang="en-US" sz="9600" b="1" i="0" dirty="0">
                <a:solidFill>
                  <a:srgbClr val="237C9A"/>
                </a:solidFill>
                <a:latin typeface="Gill Sans MT" panose="020B0502020104020203" pitchFamily="34" charset="77"/>
                <a:cs typeface="Gill Sans SemiBold" panose="020B0502020104020203" pitchFamily="34" charset="-79"/>
              </a:rPr>
              <a:t>Questions?</a:t>
            </a:r>
          </a:p>
        </p:txBody>
      </p:sp>
      <p:pic>
        <p:nvPicPr>
          <p:cNvPr id="19" name="Picture 18" descr="White text on a black background&#10;&#10;Description automatically generated">
            <a:extLst>
              <a:ext uri="{FF2B5EF4-FFF2-40B4-BE49-F238E27FC236}">
                <a16:creationId xmlns:a16="http://schemas.microsoft.com/office/drawing/2014/main" id="{2980EA25-7915-0BD2-16FF-399B74932E88}"/>
              </a:ext>
            </a:extLst>
          </p:cNvPr>
          <p:cNvPicPr>
            <a:picLocks noChangeAspect="1"/>
          </p:cNvPicPr>
          <p:nvPr/>
        </p:nvPicPr>
        <p:blipFill>
          <a:blip r:embed="rId4"/>
          <a:stretch>
            <a:fillRect/>
          </a:stretch>
        </p:blipFill>
        <p:spPr>
          <a:xfrm>
            <a:off x="0" y="5975958"/>
            <a:ext cx="6135096" cy="882042"/>
          </a:xfrm>
          <a:prstGeom prst="rect">
            <a:avLst/>
          </a:prstGeom>
        </p:spPr>
      </p:pic>
      <p:sp>
        <p:nvSpPr>
          <p:cNvPr id="4" name="TextBox 3">
            <a:extLst>
              <a:ext uri="{FF2B5EF4-FFF2-40B4-BE49-F238E27FC236}">
                <a16:creationId xmlns:a16="http://schemas.microsoft.com/office/drawing/2014/main" id="{8A3BAE83-41EB-672B-A612-0C9DD4D3C064}"/>
              </a:ext>
            </a:extLst>
          </p:cNvPr>
          <p:cNvSpPr txBox="1"/>
          <p:nvPr/>
        </p:nvSpPr>
        <p:spPr>
          <a:xfrm>
            <a:off x="4174292" y="4120530"/>
            <a:ext cx="4455358" cy="400110"/>
          </a:xfrm>
          <a:prstGeom prst="rect">
            <a:avLst/>
          </a:prstGeom>
          <a:noFill/>
        </p:spPr>
        <p:txBody>
          <a:bodyPr wrap="square">
            <a:spAutoFit/>
          </a:bodyPr>
          <a:lstStyle/>
          <a:p>
            <a:r>
              <a:rPr lang="en-US" sz="2000" b="0" i="0" dirty="0">
                <a:solidFill>
                  <a:srgbClr val="237C9A"/>
                </a:solidFill>
                <a:latin typeface="Gill Sans MT" panose="020B0502020104020203" pitchFamily="34" charset="77"/>
                <a:cs typeface="Gill Sans Light" panose="020B0302020104020203" pitchFamily="34" charset="-79"/>
              </a:rPr>
              <a:t>Heather Hayashi </a:t>
            </a:r>
            <a:r>
              <a:rPr lang="en-US" sz="2000" b="0" i="1" dirty="0">
                <a:solidFill>
                  <a:srgbClr val="237C9A"/>
                </a:solidFill>
                <a:latin typeface="Gill Sans MT" panose="020B0502020104020203" pitchFamily="34" charset="77"/>
                <a:cs typeface="Gill Sans Light" panose="020B0302020104020203" pitchFamily="34" charset="-79"/>
                <a:hlinkClick r:id="rId5">
                  <a:extLst>
                    <a:ext uri="{A12FA001-AC4F-418D-AE19-62706E023703}">
                      <ahyp:hlinkClr xmlns:ahyp="http://schemas.microsoft.com/office/drawing/2018/hyperlinkcolor" val="tx"/>
                    </a:ext>
                  </a:extLst>
                </a:hlinkClick>
              </a:rPr>
              <a:t>hnhayashi@ucdavis.edu</a:t>
            </a:r>
            <a:r>
              <a:rPr lang="en-US" sz="2000" b="0" i="1" dirty="0">
                <a:solidFill>
                  <a:srgbClr val="237C9A"/>
                </a:solidFill>
                <a:latin typeface="Gill Sans MT" panose="020B0502020104020203" pitchFamily="34" charset="77"/>
                <a:cs typeface="Gill Sans Light" panose="020B0302020104020203" pitchFamily="34" charset="-79"/>
              </a:rPr>
              <a:t> </a:t>
            </a:r>
            <a:endParaRPr lang="en-US" sz="2000" i="1" dirty="0">
              <a:solidFill>
                <a:srgbClr val="237C9A"/>
              </a:solidFill>
            </a:endParaRPr>
          </a:p>
        </p:txBody>
      </p:sp>
    </p:spTree>
    <p:extLst>
      <p:ext uri="{BB962C8B-B14F-4D97-AF65-F5344CB8AC3E}">
        <p14:creationId xmlns:p14="http://schemas.microsoft.com/office/powerpoint/2010/main" val="279871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D2D163-BA8A-908B-47FC-F626F7F21830}"/>
              </a:ext>
            </a:extLst>
          </p:cNvPr>
          <p:cNvSpPr/>
          <p:nvPr/>
        </p:nvSpPr>
        <p:spPr>
          <a:xfrm>
            <a:off x="0" y="0"/>
            <a:ext cx="12192000" cy="5806417"/>
          </a:xfrm>
          <a:prstGeom prst="rect">
            <a:avLst/>
          </a:prstGeom>
          <a:solidFill>
            <a:srgbClr val="237C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12751"/>
              </a:solidFill>
            </a:endParaRPr>
          </a:p>
        </p:txBody>
      </p:sp>
      <p:sp>
        <p:nvSpPr>
          <p:cNvPr id="5" name="Subtitle 4">
            <a:extLst>
              <a:ext uri="{FF2B5EF4-FFF2-40B4-BE49-F238E27FC236}">
                <a16:creationId xmlns:a16="http://schemas.microsoft.com/office/drawing/2014/main" id="{2E63D437-B98B-9DE0-1D13-27205B870F36}"/>
              </a:ext>
            </a:extLst>
          </p:cNvPr>
          <p:cNvSpPr txBox="1">
            <a:spLocks/>
          </p:cNvSpPr>
          <p:nvPr/>
        </p:nvSpPr>
        <p:spPr>
          <a:xfrm>
            <a:off x="1988526" y="4541918"/>
            <a:ext cx="8214013" cy="339244"/>
          </a:xfrm>
          <a:prstGeom prst="rect">
            <a:avLst/>
          </a:prstGeom>
        </p:spPr>
        <p:txBody>
          <a:bodyPr anchor="t"/>
          <a:lstStyle/>
          <a:p>
            <a:pPr marL="231775" lvl="2" indent="-231775" algn="ctr">
              <a:lnSpc>
                <a:spcPts val="2000"/>
              </a:lnSpc>
            </a:pPr>
            <a:r>
              <a:rPr lang="en-US" sz="2000" dirty="0">
                <a:solidFill>
                  <a:schemeClr val="bg1"/>
                </a:solidFill>
                <a:latin typeface="Gill Sans MT"/>
                <a:cs typeface="Gill Sans MT"/>
              </a:rPr>
              <a:t>www.feedthefuture.gov</a:t>
            </a:r>
          </a:p>
        </p:txBody>
      </p:sp>
      <p:pic>
        <p:nvPicPr>
          <p:cNvPr id="6" name="Picture 5" descr="vertical RGB white.eps">
            <a:extLst>
              <a:ext uri="{FF2B5EF4-FFF2-40B4-BE49-F238E27FC236}">
                <a16:creationId xmlns:a16="http://schemas.microsoft.com/office/drawing/2014/main" id="{82898DC7-3C79-3C72-6CC7-5E1FB6031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930" y="1051583"/>
            <a:ext cx="4945209" cy="2302837"/>
          </a:xfrm>
          <a:prstGeom prst="rect">
            <a:avLst/>
          </a:prstGeom>
        </p:spPr>
      </p:pic>
      <p:cxnSp>
        <p:nvCxnSpPr>
          <p:cNvPr id="7" name="Straight Connector 6">
            <a:extLst>
              <a:ext uri="{FF2B5EF4-FFF2-40B4-BE49-F238E27FC236}">
                <a16:creationId xmlns:a16="http://schemas.microsoft.com/office/drawing/2014/main" id="{17226C10-5045-540D-A0F4-98EC0F8651AF}"/>
              </a:ext>
            </a:extLst>
          </p:cNvPr>
          <p:cNvCxnSpPr/>
          <p:nvPr/>
        </p:nvCxnSpPr>
        <p:spPr>
          <a:xfrm>
            <a:off x="3034524" y="3947533"/>
            <a:ext cx="61220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Blue text on a black background&#10;&#10;Description automatically generated">
            <a:extLst>
              <a:ext uri="{FF2B5EF4-FFF2-40B4-BE49-F238E27FC236}">
                <a16:creationId xmlns:a16="http://schemas.microsoft.com/office/drawing/2014/main" id="{07EDDD73-6B1E-1070-A5E0-8E7ACEA12A6A}"/>
              </a:ext>
            </a:extLst>
          </p:cNvPr>
          <p:cNvPicPr>
            <a:picLocks noChangeAspect="1"/>
          </p:cNvPicPr>
          <p:nvPr/>
        </p:nvPicPr>
        <p:blipFill>
          <a:blip r:embed="rId4"/>
          <a:stretch>
            <a:fillRect/>
          </a:stretch>
        </p:blipFill>
        <p:spPr>
          <a:xfrm>
            <a:off x="3002938" y="5896446"/>
            <a:ext cx="6135099" cy="882042"/>
          </a:xfrm>
          <a:prstGeom prst="rect">
            <a:avLst/>
          </a:prstGeom>
        </p:spPr>
      </p:pic>
    </p:spTree>
    <p:extLst>
      <p:ext uri="{BB962C8B-B14F-4D97-AF65-F5344CB8AC3E}">
        <p14:creationId xmlns:p14="http://schemas.microsoft.com/office/powerpoint/2010/main" val="229343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7da23b23bd_1_18"/>
          <p:cNvSpPr txBox="1">
            <a:spLocks noGrp="1"/>
          </p:cNvSpPr>
          <p:nvPr>
            <p:ph type="title"/>
          </p:nvPr>
        </p:nvSpPr>
        <p:spPr>
          <a:xfrm>
            <a:off x="764467" y="770821"/>
            <a:ext cx="10363200" cy="45257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Today’s Agenda</a:t>
            </a:r>
            <a:endParaRPr sz="3200" u="none" strike="noStrike" cap="none" dirty="0">
              <a:solidFill>
                <a:schemeClr val="dk2"/>
              </a:solidFill>
            </a:endParaRPr>
          </a:p>
        </p:txBody>
      </p:sp>
      <p:sp>
        <p:nvSpPr>
          <p:cNvPr id="163" name="Google Shape;163;g27da23b23bd_1_18"/>
          <p:cNvSpPr txBox="1">
            <a:spLocks noGrp="1"/>
          </p:cNvSpPr>
          <p:nvPr>
            <p:ph type="body" idx="1"/>
          </p:nvPr>
        </p:nvSpPr>
        <p:spPr>
          <a:xfrm>
            <a:off x="827221" y="1424973"/>
            <a:ext cx="10589333" cy="4400949"/>
          </a:xfrm>
          <a:prstGeom prst="rect">
            <a:avLst/>
          </a:prstGeom>
          <a:noFill/>
          <a:ln>
            <a:noFill/>
          </a:ln>
        </p:spPr>
        <p:txBody>
          <a:bodyPr spcFirstLastPara="1" wrap="square" lIns="91425" tIns="45700" rIns="91425" bIns="45700" numCol="1" anchor="t" anchorCtr="0">
            <a:noAutofit/>
          </a:bodyPr>
          <a:lstStyle/>
          <a:p>
            <a:pPr marL="514350" marR="0" lvl="1" indent="-514350" algn="l" rtl="0">
              <a:lnSpc>
                <a:spcPct val="100000"/>
              </a:lnSpc>
              <a:spcBef>
                <a:spcPts val="1500"/>
              </a:spcBef>
              <a:spcAft>
                <a:spcPts val="0"/>
              </a:spcAft>
              <a:buClr>
                <a:schemeClr val="accent2"/>
              </a:buClr>
              <a:buSzPts val="3000"/>
              <a:buFont typeface="+mj-lt"/>
              <a:buAutoNum type="romanUcPeriod"/>
            </a:pPr>
            <a:r>
              <a:rPr lang="en-US" sz="2400" b="1" dirty="0">
                <a:latin typeface="Gill Sans MT" panose="020B0502020104020203" pitchFamily="34" charset="77"/>
                <a:ea typeface="Gill Sans"/>
                <a:cs typeface="Gill Sans"/>
                <a:sym typeface="Gill Sans"/>
              </a:rPr>
              <a:t>Brand Communication</a:t>
            </a:r>
            <a:br>
              <a:rPr lang="en-US" sz="24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The Feed the Future Brand …………………………………………………………………………..... ..5–10</a:t>
            </a:r>
            <a:br>
              <a:rPr lang="en-US" sz="18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	History, Why Branding Matters, Optional Training Modules</a:t>
            </a:r>
            <a:br>
              <a:rPr lang="en-US" sz="18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The Feed the Future Innovation Lab for Horticulture (a.k.a. Horticulture Innovation Lab) Brand ...…11–30</a:t>
            </a:r>
            <a:br>
              <a:rPr lang="en-US" sz="18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	 Background, Brand Guidelines, Templates, Types of Communication – Academic and</a:t>
            </a:r>
            <a:br>
              <a:rPr lang="en-US" sz="18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	 Approval Process for Outreach Materials</a:t>
            </a:r>
          </a:p>
          <a:p>
            <a:pPr marL="514350" lvl="1" indent="-514350">
              <a:spcBef>
                <a:spcPts val="1500"/>
              </a:spcBef>
              <a:buSzPts val="3000"/>
              <a:buFont typeface="+mj-lt"/>
              <a:buAutoNum type="romanUcPeriod"/>
            </a:pPr>
            <a:r>
              <a:rPr lang="en-US" sz="2400" b="1" dirty="0">
                <a:latin typeface="Gill Sans MT" panose="020B0502020104020203" pitchFamily="34" charset="77"/>
                <a:ea typeface="Gill Sans"/>
                <a:cs typeface="Gill Sans"/>
                <a:sym typeface="Gill Sans"/>
              </a:rPr>
              <a:t>Digital Communication, Multimedia and Storytelling </a:t>
            </a:r>
            <a:br>
              <a:rPr lang="en-US" sz="24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Web and social media, Self-promotion and including partners, Storytelling, Writing for Impact ….….31–36</a:t>
            </a:r>
          </a:p>
          <a:p>
            <a:pPr marL="514350" lvl="1" indent="-514350">
              <a:spcBef>
                <a:spcPts val="1500"/>
              </a:spcBef>
              <a:buSzPts val="3000"/>
              <a:buFont typeface="+mj-lt"/>
              <a:buAutoNum type="romanUcPeriod"/>
            </a:pPr>
            <a:r>
              <a:rPr lang="en-US" sz="2400" b="1" dirty="0">
                <a:latin typeface="Gill Sans MT" panose="020B0502020104020203" pitchFamily="34" charset="77"/>
                <a:ea typeface="Gill Sans"/>
                <a:cs typeface="Gill Sans"/>
                <a:sym typeface="Gill Sans"/>
              </a:rPr>
              <a:t>Written and Visual Communication</a:t>
            </a:r>
            <a:br>
              <a:rPr lang="en-US" sz="24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Editorial Style Guidelines, What Feed the Future looks for, Additional USAID and Feed the Future guidelines and tips, Inclusive Language, Empowering Narratives, 2-way Communication Lesson, </a:t>
            </a:r>
            <a:br>
              <a:rPr lang="en-US" sz="1800" dirty="0">
                <a:latin typeface="Gill Sans MT" panose="020B0502020104020203" pitchFamily="34" charset="77"/>
                <a:ea typeface="Gill Sans"/>
                <a:cs typeface="Gill Sans"/>
                <a:sym typeface="Gill Sans"/>
              </a:rPr>
            </a:br>
            <a:r>
              <a:rPr lang="en-US" sz="1800" dirty="0">
                <a:latin typeface="Gill Sans MT" panose="020B0502020104020203" pitchFamily="34" charset="77"/>
                <a:ea typeface="Gill Sans"/>
                <a:cs typeface="Gill Sans"/>
                <a:sym typeface="Gill Sans"/>
              </a:rPr>
              <a:t>FAQs ……………………..……………………………………………………………………………. 37–Fin</a:t>
            </a:r>
            <a:br>
              <a:rPr lang="en-US" sz="2400" dirty="0">
                <a:latin typeface="Gill Sans MT" panose="020B0502020104020203" pitchFamily="34" charset="77"/>
                <a:ea typeface="Gill Sans"/>
                <a:cs typeface="Gill Sans"/>
                <a:sym typeface="Gill Sans"/>
              </a:rPr>
            </a:br>
            <a:r>
              <a:rPr lang="en-US" sz="2400" dirty="0">
                <a:latin typeface="Gill Sans MT" panose="020B0502020104020203" pitchFamily="34" charset="77"/>
                <a:ea typeface="Gill Sans"/>
                <a:cs typeface="Gill Sans"/>
                <a:sym typeface="Gill Sans"/>
              </a:rPr>
              <a:t>			</a:t>
            </a:r>
            <a:endParaRPr lang="en-US" sz="2000" dirty="0">
              <a:latin typeface="Gill Sans MT" panose="020B0502020104020203" pitchFamily="34" charset="77"/>
              <a:ea typeface="Gill Sans"/>
              <a:cs typeface="Gill Sans"/>
              <a:sym typeface="Gill Sans"/>
            </a:endParaRPr>
          </a:p>
        </p:txBody>
      </p:sp>
      <p:sp>
        <p:nvSpPr>
          <p:cNvPr id="164" name="Google Shape;164;g27da23b23bd_1_18"/>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7" name="Google Shape;157;g27da23b23bd_1_11"/>
          <p:cNvPicPr preferRelativeResize="0"/>
          <p:nvPr/>
        </p:nvPicPr>
        <p:blipFill rotWithShape="1">
          <a:blip r:embed="rId3">
            <a:alphaModFix/>
          </a:blip>
          <a:srcRect/>
          <a:stretch/>
        </p:blipFill>
        <p:spPr>
          <a:xfrm>
            <a:off x="274325" y="5569225"/>
            <a:ext cx="2550474" cy="975551"/>
          </a:xfrm>
          <a:prstGeom prst="rect">
            <a:avLst/>
          </a:prstGeom>
          <a:noFill/>
          <a:ln>
            <a:noFill/>
          </a:ln>
        </p:spPr>
      </p:pic>
      <p:sp>
        <p:nvSpPr>
          <p:cNvPr id="6" name="TextBox 5">
            <a:extLst>
              <a:ext uri="{FF2B5EF4-FFF2-40B4-BE49-F238E27FC236}">
                <a16:creationId xmlns:a16="http://schemas.microsoft.com/office/drawing/2014/main" id="{6E4E44E7-BCC5-E29A-9846-C33D54A87F4C}"/>
              </a:ext>
            </a:extLst>
          </p:cNvPr>
          <p:cNvSpPr txBox="1"/>
          <p:nvPr/>
        </p:nvSpPr>
        <p:spPr>
          <a:xfrm>
            <a:off x="921758" y="1936484"/>
            <a:ext cx="7301999" cy="923330"/>
          </a:xfrm>
          <a:prstGeom prst="rect">
            <a:avLst/>
          </a:prstGeom>
          <a:noFill/>
        </p:spPr>
        <p:txBody>
          <a:bodyPr wrap="none" rtlCol="0">
            <a:spAutoFit/>
          </a:bodyPr>
          <a:lstStyle/>
          <a:p>
            <a:r>
              <a:rPr lang="en-US" sz="5400" dirty="0">
                <a:solidFill>
                  <a:schemeClr val="bg1"/>
                </a:solidFill>
                <a:latin typeface="Gill Sans MT" panose="020B0502020104020203" pitchFamily="34" charset="77"/>
              </a:rPr>
              <a:t>What is Feed the Future?</a:t>
            </a:r>
          </a:p>
        </p:txBody>
      </p:sp>
      <p:sp>
        <p:nvSpPr>
          <p:cNvPr id="7" name="TextBox 6">
            <a:extLst>
              <a:ext uri="{FF2B5EF4-FFF2-40B4-BE49-F238E27FC236}">
                <a16:creationId xmlns:a16="http://schemas.microsoft.com/office/drawing/2014/main" id="{BACD0828-CA67-2DB7-8706-B25D2F9F9845}"/>
              </a:ext>
            </a:extLst>
          </p:cNvPr>
          <p:cNvSpPr txBox="1"/>
          <p:nvPr/>
        </p:nvSpPr>
        <p:spPr>
          <a:xfrm>
            <a:off x="1957360" y="3161056"/>
            <a:ext cx="7827771" cy="1569660"/>
          </a:xfrm>
          <a:prstGeom prst="rect">
            <a:avLst/>
          </a:prstGeom>
          <a:noFill/>
        </p:spPr>
        <p:txBody>
          <a:bodyPr wrap="square" rtlCol="0">
            <a:spAutoFit/>
          </a:bodyPr>
          <a:lstStyle/>
          <a:p>
            <a:r>
              <a:rPr lang="en-US" sz="2400" dirty="0">
                <a:solidFill>
                  <a:schemeClr val="bg1"/>
                </a:solidFill>
                <a:latin typeface="Gill Sans MT" panose="020B0502020104020203" pitchFamily="34" charset="77"/>
              </a:rPr>
              <a:t>U.S. Government’s global hunger and food security initiative</a:t>
            </a:r>
            <a:br>
              <a:rPr lang="en-US" sz="2400" dirty="0">
                <a:solidFill>
                  <a:schemeClr val="bg1"/>
                </a:solidFill>
                <a:latin typeface="Gill Sans MT" panose="020B0502020104020203" pitchFamily="34" charset="77"/>
              </a:rPr>
            </a:br>
            <a:endParaRPr lang="en-US" sz="2400" dirty="0">
              <a:solidFill>
                <a:schemeClr val="bg1"/>
              </a:solidFill>
              <a:latin typeface="Gill Sans MT" panose="020B0502020104020203" pitchFamily="34" charset="77"/>
            </a:endParaRPr>
          </a:p>
          <a:p>
            <a:r>
              <a:rPr lang="en-US" sz="2400" dirty="0">
                <a:solidFill>
                  <a:schemeClr val="bg1"/>
                </a:solidFill>
                <a:latin typeface="Gill Sans MT" panose="020B0502020104020203" pitchFamily="34" charset="77"/>
              </a:rPr>
              <a:t>1</a:t>
            </a:r>
            <a:r>
              <a:rPr lang="en-US" sz="2400" baseline="30000" dirty="0">
                <a:solidFill>
                  <a:schemeClr val="bg1"/>
                </a:solidFill>
                <a:latin typeface="Gill Sans MT" panose="020B0502020104020203" pitchFamily="34" charset="77"/>
              </a:rPr>
              <a:t>st</a:t>
            </a:r>
            <a:r>
              <a:rPr lang="en-US" sz="2400" dirty="0">
                <a:solidFill>
                  <a:schemeClr val="bg1"/>
                </a:solidFill>
                <a:latin typeface="Gill Sans MT" panose="020B0502020104020203" pitchFamily="34" charset="77"/>
              </a:rPr>
              <a:t> whole-of-government Presidential initiative, drawing on the resources and expertise of 11 federal agencies</a:t>
            </a:r>
          </a:p>
        </p:txBody>
      </p:sp>
      <p:sp>
        <p:nvSpPr>
          <p:cNvPr id="9" name="TextBox 8">
            <a:extLst>
              <a:ext uri="{FF2B5EF4-FFF2-40B4-BE49-F238E27FC236}">
                <a16:creationId xmlns:a16="http://schemas.microsoft.com/office/drawing/2014/main" id="{F3586C20-113C-E7CE-C8B8-8948C9C74E7A}"/>
              </a:ext>
            </a:extLst>
          </p:cNvPr>
          <p:cNvSpPr txBox="1"/>
          <p:nvPr/>
        </p:nvSpPr>
        <p:spPr>
          <a:xfrm>
            <a:off x="1993390" y="5033577"/>
            <a:ext cx="6230367" cy="336759"/>
          </a:xfrm>
          <a:prstGeom prst="rect">
            <a:avLst/>
          </a:prstGeom>
          <a:noFill/>
        </p:spPr>
        <p:txBody>
          <a:bodyPr wrap="square">
            <a:spAutoFit/>
          </a:bodyPr>
          <a:lstStyle/>
          <a:p>
            <a:pPr>
              <a:lnSpc>
                <a:spcPct val="150000"/>
              </a:lnSpc>
            </a:pPr>
            <a:r>
              <a:rPr lang="en-US" sz="1200" dirty="0">
                <a:solidFill>
                  <a:schemeClr val="bg1"/>
                </a:solidFill>
                <a:latin typeface="Gill Sans MT" panose="020B0502020104020203" pitchFamily="34" charset="77"/>
              </a:rPr>
              <a:t>For more on this, visit Module 3: </a:t>
            </a:r>
            <a:r>
              <a:rPr lang="en-US" sz="1200" i="1" dirty="0">
                <a:solidFill>
                  <a:schemeClr val="bg1"/>
                </a:solidFill>
                <a:latin typeface="Gill Sans MT" panose="020B0502020104020203" pitchFamily="34" charset="77"/>
              </a:rPr>
              <a:t>feedthefuture.gov/resource/feed-the-future-branding-training-module/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59eac3a08e_0_0"/>
          <p:cNvSpPr txBox="1">
            <a:spLocks noGrp="1"/>
          </p:cNvSpPr>
          <p:nvPr>
            <p:ph type="title"/>
          </p:nvPr>
        </p:nvSpPr>
        <p:spPr>
          <a:xfrm>
            <a:off x="914400" y="562774"/>
            <a:ext cx="10363200" cy="792721"/>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200"/>
              <a:buNone/>
            </a:pPr>
            <a:r>
              <a:rPr lang="en-US" sz="3500" dirty="0">
                <a:latin typeface="Gill Sans MT" panose="020B0502020104020203" pitchFamily="34" charset="77"/>
              </a:rPr>
              <a:t>Feed the Future</a:t>
            </a:r>
            <a:endParaRPr sz="3500" dirty="0">
              <a:latin typeface="Gill Sans MT" panose="020B0502020104020203" pitchFamily="34" charset="77"/>
            </a:endParaRPr>
          </a:p>
        </p:txBody>
      </p:sp>
      <p:sp>
        <p:nvSpPr>
          <p:cNvPr id="108" name="Google Shape;108;g259eac3a08e_0_0"/>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1050"/>
              <a:buFont typeface="Gill Sans"/>
              <a:buNone/>
            </a:pPr>
            <a:fld id="{00000000-1234-1234-1234-123412341234}" type="slidenum">
              <a:rPr lang="en-US">
                <a:latin typeface="Gill Sans MT" panose="020B0502020104020203" pitchFamily="34" charset="77"/>
              </a:rPr>
              <a:t>7</a:t>
            </a:fld>
            <a:endParaRPr>
              <a:latin typeface="Gill Sans MT" panose="020B0502020104020203" pitchFamily="34" charset="77"/>
            </a:endParaRPr>
          </a:p>
        </p:txBody>
      </p:sp>
      <p:sp>
        <p:nvSpPr>
          <p:cNvPr id="109" name="Google Shape;109;g259eac3a08e_0_0"/>
          <p:cNvSpPr txBox="1"/>
          <p:nvPr/>
        </p:nvSpPr>
        <p:spPr>
          <a:xfrm>
            <a:off x="1456934" y="1355495"/>
            <a:ext cx="9158679" cy="397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2600" dirty="0">
                <a:solidFill>
                  <a:schemeClr val="tx1">
                    <a:lumMod val="65000"/>
                    <a:lumOff val="35000"/>
                  </a:schemeClr>
                </a:solidFill>
                <a:latin typeface="Gill Sans MT" panose="020B0502020104020203" pitchFamily="34" charset="77"/>
                <a:ea typeface="Calibri"/>
                <a:cs typeface="Calibri"/>
                <a:sym typeface="Calibri"/>
              </a:rPr>
              <a:t>Feed the Future is the U.S. government’s flagship global hunger initiative, rooted in the belief that the world can feed itself and create a more stable and prosperous future in the process. Through investments and partnerships, Feed the Future is providing access to better seeds, improving soil, and strengthening water security to transform what we grow, how we grow it, and who benefits - all to end global hunger.</a:t>
            </a:r>
            <a:endParaRPr sz="2600" b="1" i="0" u="none" strike="noStrike" cap="none" dirty="0">
              <a:solidFill>
                <a:schemeClr val="tx1">
                  <a:lumMod val="65000"/>
                  <a:lumOff val="35000"/>
                </a:schemeClr>
              </a:solidFill>
              <a:latin typeface="Gill Sans MT" panose="020B0502020104020203" pitchFamily="34" charset="77"/>
              <a:ea typeface="Cabin"/>
              <a:cs typeface="Cabin"/>
              <a:sym typeface="Cabin"/>
            </a:endParaRPr>
          </a:p>
          <a:p>
            <a:pPr marL="0" marR="0" lvl="0" indent="0" algn="l" rtl="0">
              <a:lnSpc>
                <a:spcPct val="150000"/>
              </a:lnSpc>
              <a:spcBef>
                <a:spcPts val="0"/>
              </a:spcBef>
              <a:spcAft>
                <a:spcPts val="0"/>
              </a:spcAft>
              <a:buClr>
                <a:srgbClr val="000000"/>
              </a:buClr>
              <a:buSzPts val="1400"/>
              <a:buFont typeface="Arial"/>
              <a:buNone/>
            </a:pPr>
            <a:endParaRPr sz="2600" b="0" i="0" u="none" strike="noStrike" cap="none" dirty="0">
              <a:solidFill>
                <a:schemeClr val="tx1">
                  <a:lumMod val="65000"/>
                  <a:lumOff val="35000"/>
                </a:schemeClr>
              </a:solidFill>
              <a:latin typeface="Gill Sans MT" panose="020B0502020104020203" pitchFamily="34" charset="77"/>
              <a:ea typeface="Cabin"/>
              <a:cs typeface="Cabin"/>
              <a:sym typeface="Cabin"/>
            </a:endParaRPr>
          </a:p>
        </p:txBody>
      </p:sp>
      <p:sp>
        <p:nvSpPr>
          <p:cNvPr id="3" name="TextBox 2">
            <a:extLst>
              <a:ext uri="{FF2B5EF4-FFF2-40B4-BE49-F238E27FC236}">
                <a16:creationId xmlns:a16="http://schemas.microsoft.com/office/drawing/2014/main" id="{6E703229-A7EB-35F9-6C30-79AB5110B702}"/>
              </a:ext>
            </a:extLst>
          </p:cNvPr>
          <p:cNvSpPr txBox="1"/>
          <p:nvPr/>
        </p:nvSpPr>
        <p:spPr>
          <a:xfrm>
            <a:off x="10615613" y="6314475"/>
            <a:ext cx="1157679" cy="266419"/>
          </a:xfrm>
          <a:prstGeom prst="rect">
            <a:avLst/>
          </a:prstGeom>
          <a:noFill/>
        </p:spPr>
        <p:txBody>
          <a:bodyPr wrap="square">
            <a:spAutoFit/>
          </a:bodyPr>
          <a:lstStyle/>
          <a:p>
            <a:r>
              <a:rPr lang="en-US" sz="1100" i="1" dirty="0">
                <a:solidFill>
                  <a:schemeClr val="bg1">
                    <a:lumMod val="50000"/>
                  </a:schemeClr>
                </a:solidFill>
                <a:latin typeface="Gill Sans MT" panose="020B0502020104020203" pitchFamily="34" charset="77"/>
              </a:rPr>
              <a:t>feedthefuture.gov</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7da23b23bd_1_24"/>
          <p:cNvSpPr txBox="1">
            <a:spLocks noGrp="1"/>
          </p:cNvSpPr>
          <p:nvPr>
            <p:ph type="title"/>
          </p:nvPr>
        </p:nvSpPr>
        <p:spPr>
          <a:xfrm>
            <a:off x="564875" y="444307"/>
            <a:ext cx="10363200" cy="63747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The Feed the Future Brand: History   </a:t>
            </a:r>
            <a:endParaRPr sz="3200" u="none" strike="noStrike" cap="none" dirty="0">
              <a:solidFill>
                <a:schemeClr val="dk2"/>
              </a:solidFill>
            </a:endParaRPr>
          </a:p>
        </p:txBody>
      </p:sp>
      <p:sp>
        <p:nvSpPr>
          <p:cNvPr id="170" name="Google Shape;170;g27da23b23bd_1_24"/>
          <p:cNvSpPr txBox="1">
            <a:spLocks noGrp="1"/>
          </p:cNvSpPr>
          <p:nvPr>
            <p:ph type="body" idx="1"/>
          </p:nvPr>
        </p:nvSpPr>
        <p:spPr>
          <a:xfrm>
            <a:off x="1339086" y="1241423"/>
            <a:ext cx="2191514" cy="4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b="1" dirty="0">
                <a:solidFill>
                  <a:schemeClr val="tx1">
                    <a:lumMod val="65000"/>
                    <a:lumOff val="35000"/>
                  </a:schemeClr>
                </a:solidFill>
              </a:rPr>
              <a:t>Post 2007-2008</a:t>
            </a:r>
            <a:endParaRPr dirty="0">
              <a:solidFill>
                <a:schemeClr val="tx1">
                  <a:lumMod val="65000"/>
                  <a:lumOff val="35000"/>
                </a:schemeClr>
              </a:solidFill>
            </a:endParaRPr>
          </a:p>
          <a:p>
            <a:pPr marL="0" marR="0" lvl="0" indent="0" algn="l" rtl="0">
              <a:lnSpc>
                <a:spcPct val="100000"/>
              </a:lnSpc>
              <a:spcBef>
                <a:spcPts val="0"/>
              </a:spcBef>
              <a:spcAft>
                <a:spcPts val="0"/>
              </a:spcAft>
              <a:buClr>
                <a:schemeClr val="accent2"/>
              </a:buClr>
              <a:buSzPts val="2000"/>
              <a:buFont typeface="Arial"/>
              <a:buNone/>
            </a:pPr>
            <a:endParaRPr dirty="0">
              <a:solidFill>
                <a:schemeClr val="tx1">
                  <a:lumMod val="65000"/>
                  <a:lumOff val="35000"/>
                </a:schemeClr>
              </a:solidFill>
            </a:endParaRPr>
          </a:p>
          <a:p>
            <a:pPr marL="0" marR="0" lvl="0" indent="0" algn="l" rtl="0">
              <a:lnSpc>
                <a:spcPct val="100000"/>
              </a:lnSpc>
              <a:spcBef>
                <a:spcPts val="0"/>
              </a:spcBef>
              <a:spcAft>
                <a:spcPts val="0"/>
              </a:spcAft>
              <a:buClr>
                <a:schemeClr val="accent2"/>
              </a:buClr>
              <a:buSzPts val="2000"/>
              <a:buFont typeface="Arial"/>
              <a:buNone/>
            </a:pPr>
            <a:endParaRPr dirty="0">
              <a:solidFill>
                <a:schemeClr val="tx1">
                  <a:lumMod val="65000"/>
                  <a:lumOff val="35000"/>
                </a:schemeClr>
              </a:solidFill>
            </a:endParaRPr>
          </a:p>
          <a:p>
            <a:pPr marL="0" marR="0" lvl="0" indent="0" algn="l" rtl="0">
              <a:lnSpc>
                <a:spcPct val="100000"/>
              </a:lnSpc>
              <a:spcBef>
                <a:spcPts val="0"/>
              </a:spcBef>
              <a:spcAft>
                <a:spcPts val="0"/>
              </a:spcAft>
              <a:buClr>
                <a:schemeClr val="accent2"/>
              </a:buClr>
              <a:buSzPts val="2000"/>
              <a:buFont typeface="Arial"/>
              <a:buNone/>
            </a:pPr>
            <a:endParaRPr b="1" dirty="0">
              <a:solidFill>
                <a:schemeClr val="tx1">
                  <a:lumMod val="65000"/>
                  <a:lumOff val="35000"/>
                </a:schemeClr>
              </a:solidFill>
            </a:endParaRPr>
          </a:p>
        </p:txBody>
      </p:sp>
      <p:sp>
        <p:nvSpPr>
          <p:cNvPr id="171" name="Google Shape;171;g27da23b23bd_1_24"/>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8</a:t>
            </a:fld>
            <a:endParaRPr/>
          </a:p>
        </p:txBody>
      </p:sp>
      <p:sp>
        <p:nvSpPr>
          <p:cNvPr id="172" name="Google Shape;172;g27da23b23bd_1_24"/>
          <p:cNvSpPr txBox="1"/>
          <p:nvPr/>
        </p:nvSpPr>
        <p:spPr>
          <a:xfrm>
            <a:off x="3672430" y="1220448"/>
            <a:ext cx="6423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Following a series of food price spikes, a set of U.S. government agencies–including USDA, USAID, and the Department of State–begins laying the groundwork for the first whole-of-government initiative focused on global food security and nutrition. This effort came to be known as “Feed the Future” </a:t>
            </a:r>
            <a:endParaRPr sz="1000" dirty="0"/>
          </a:p>
        </p:txBody>
      </p:sp>
      <p:sp>
        <p:nvSpPr>
          <p:cNvPr id="173" name="Google Shape;173;g27da23b23bd_1_24"/>
          <p:cNvSpPr txBox="1"/>
          <p:nvPr/>
        </p:nvSpPr>
        <p:spPr>
          <a:xfrm>
            <a:off x="3672430" y="2599248"/>
            <a:ext cx="63750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USDA creates the first “Feed the Future” logo in early 2010.</a:t>
            </a:r>
            <a:endParaRPr sz="1600" dirty="0">
              <a:solidFill>
                <a:schemeClr val="accent2"/>
              </a:solidFill>
              <a:latin typeface="Gill Sans"/>
              <a:ea typeface="Gill Sans"/>
              <a:cs typeface="Gill Sans"/>
              <a:sym typeface="Gill Sans"/>
            </a:endParaRPr>
          </a:p>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USAID establishes the Bureau for Food Security in November 2010, and the Bureau assumes leadership for the initiative, in close coordination with interagency partners. </a:t>
            </a:r>
            <a:endParaRPr sz="1600" dirty="0">
              <a:solidFill>
                <a:schemeClr val="accent2"/>
              </a:solidFill>
              <a:latin typeface="Gill Sans"/>
              <a:ea typeface="Gill Sans"/>
              <a:cs typeface="Gill Sans"/>
              <a:sym typeface="Gill Sans"/>
            </a:endParaRPr>
          </a:p>
        </p:txBody>
      </p:sp>
      <p:sp>
        <p:nvSpPr>
          <p:cNvPr id="174" name="Google Shape;174;g27da23b23bd_1_24"/>
          <p:cNvSpPr txBox="1"/>
          <p:nvPr/>
        </p:nvSpPr>
        <p:spPr>
          <a:xfrm>
            <a:off x="1339086" y="2635436"/>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tx1">
                    <a:lumMod val="65000"/>
                    <a:lumOff val="35000"/>
                  </a:schemeClr>
                </a:solidFill>
                <a:latin typeface="Gill Sans"/>
                <a:ea typeface="Gill Sans"/>
                <a:cs typeface="Gill Sans"/>
                <a:sym typeface="Gill Sans"/>
              </a:rPr>
              <a:t>2010</a:t>
            </a:r>
            <a:endParaRPr>
              <a:solidFill>
                <a:schemeClr val="tx1">
                  <a:lumMod val="65000"/>
                  <a:lumOff val="35000"/>
                </a:schemeClr>
              </a:solidFill>
            </a:endParaRPr>
          </a:p>
        </p:txBody>
      </p:sp>
      <p:sp>
        <p:nvSpPr>
          <p:cNvPr id="176" name="Google Shape;176;g27da23b23bd_1_24"/>
          <p:cNvSpPr txBox="1"/>
          <p:nvPr/>
        </p:nvSpPr>
        <p:spPr>
          <a:xfrm>
            <a:off x="1398261" y="5764773"/>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tx1">
                    <a:lumMod val="65000"/>
                    <a:lumOff val="35000"/>
                  </a:schemeClr>
                </a:solidFill>
                <a:latin typeface="Gill Sans"/>
                <a:ea typeface="Gill Sans"/>
                <a:cs typeface="Gill Sans"/>
                <a:sym typeface="Gill Sans"/>
              </a:rPr>
              <a:t>2018</a:t>
            </a:r>
            <a:endParaRPr>
              <a:solidFill>
                <a:schemeClr val="tx1">
                  <a:lumMod val="65000"/>
                  <a:lumOff val="35000"/>
                </a:schemeClr>
              </a:solidFill>
            </a:endParaRPr>
          </a:p>
        </p:txBody>
      </p:sp>
      <p:sp>
        <p:nvSpPr>
          <p:cNvPr id="177" name="Google Shape;177;g27da23b23bd_1_24"/>
          <p:cNvSpPr txBox="1"/>
          <p:nvPr/>
        </p:nvSpPr>
        <p:spPr>
          <a:xfrm>
            <a:off x="1398261" y="379044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tx1">
                    <a:lumMod val="65000"/>
                    <a:lumOff val="35000"/>
                  </a:schemeClr>
                </a:solidFill>
                <a:latin typeface="Gill Sans"/>
                <a:ea typeface="Gill Sans"/>
                <a:cs typeface="Gill Sans"/>
                <a:sym typeface="Gill Sans"/>
              </a:rPr>
              <a:t>2011</a:t>
            </a:r>
            <a:endParaRPr>
              <a:solidFill>
                <a:schemeClr val="tx1">
                  <a:lumMod val="65000"/>
                  <a:lumOff val="35000"/>
                </a:schemeClr>
              </a:solidFill>
            </a:endParaRPr>
          </a:p>
        </p:txBody>
      </p:sp>
      <p:sp>
        <p:nvSpPr>
          <p:cNvPr id="178" name="Google Shape;178;g27da23b23bd_1_24"/>
          <p:cNvSpPr txBox="1"/>
          <p:nvPr/>
        </p:nvSpPr>
        <p:spPr>
          <a:xfrm>
            <a:off x="3659080" y="3821198"/>
            <a:ext cx="628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The Feed the Future website is launched. </a:t>
            </a:r>
            <a:endParaRPr dirty="0"/>
          </a:p>
        </p:txBody>
      </p:sp>
      <p:sp>
        <p:nvSpPr>
          <p:cNvPr id="179" name="Google Shape;179;g27da23b23bd_1_24"/>
          <p:cNvSpPr txBox="1"/>
          <p:nvPr/>
        </p:nvSpPr>
        <p:spPr>
          <a:xfrm>
            <a:off x="1398261" y="4404686"/>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tx1">
                    <a:lumMod val="65000"/>
                    <a:lumOff val="35000"/>
                  </a:schemeClr>
                </a:solidFill>
                <a:latin typeface="Gill Sans"/>
                <a:ea typeface="Gill Sans"/>
                <a:cs typeface="Gill Sans"/>
                <a:sym typeface="Gill Sans"/>
              </a:rPr>
              <a:t>2014-2015</a:t>
            </a:r>
            <a:endParaRPr>
              <a:solidFill>
                <a:schemeClr val="tx1">
                  <a:lumMod val="65000"/>
                  <a:lumOff val="35000"/>
                </a:schemeClr>
              </a:solidFill>
            </a:endParaRPr>
          </a:p>
        </p:txBody>
      </p:sp>
      <p:sp>
        <p:nvSpPr>
          <p:cNvPr id="180" name="Google Shape;180;g27da23b23bd_1_24"/>
          <p:cNvSpPr txBox="1"/>
          <p:nvPr/>
        </p:nvSpPr>
        <p:spPr>
          <a:xfrm>
            <a:off x="3720580" y="4359248"/>
            <a:ext cx="6508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USAID establishes the Feed the Future branding guide.  </a:t>
            </a:r>
            <a:endParaRPr dirty="0"/>
          </a:p>
        </p:txBody>
      </p:sp>
      <p:sp>
        <p:nvSpPr>
          <p:cNvPr id="181" name="Google Shape;181;g27da23b23bd_1_24"/>
          <p:cNvSpPr txBox="1"/>
          <p:nvPr/>
        </p:nvSpPr>
        <p:spPr>
          <a:xfrm>
            <a:off x="1398261" y="501894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tx1">
                    <a:lumMod val="65000"/>
                    <a:lumOff val="35000"/>
                  </a:schemeClr>
                </a:solidFill>
                <a:latin typeface="Gill Sans"/>
                <a:ea typeface="Gill Sans"/>
                <a:cs typeface="Gill Sans"/>
                <a:sym typeface="Gill Sans"/>
              </a:rPr>
              <a:t>2016</a:t>
            </a:r>
            <a:endParaRPr dirty="0">
              <a:solidFill>
                <a:schemeClr val="tx1">
                  <a:lumMod val="65000"/>
                  <a:lumOff val="35000"/>
                </a:schemeClr>
              </a:solidFill>
            </a:endParaRPr>
          </a:p>
        </p:txBody>
      </p:sp>
      <p:sp>
        <p:nvSpPr>
          <p:cNvPr id="182" name="Google Shape;182;g27da23b23bd_1_24"/>
          <p:cNvSpPr txBox="1"/>
          <p:nvPr/>
        </p:nvSpPr>
        <p:spPr>
          <a:xfrm>
            <a:off x="3659080" y="4831236"/>
            <a:ext cx="6970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accent2"/>
                </a:solidFill>
                <a:latin typeface="Gill Sans"/>
                <a:ea typeface="Gill Sans"/>
                <a:cs typeface="Gill Sans"/>
                <a:sym typeface="Gill Sans"/>
              </a:rPr>
              <a:t>The U.S. Global Food Security Act of 2016 codifies Feed the Future’s proven approach and calls on the initiative to develop and implement the U.S. Government Global Food Security Strategy. </a:t>
            </a:r>
            <a:endParaRPr u="sng"/>
          </a:p>
        </p:txBody>
      </p:sp>
      <p:sp>
        <p:nvSpPr>
          <p:cNvPr id="183" name="Google Shape;183;g27da23b23bd_1_24"/>
          <p:cNvSpPr txBox="1"/>
          <p:nvPr/>
        </p:nvSpPr>
        <p:spPr>
          <a:xfrm>
            <a:off x="3659080" y="5795523"/>
            <a:ext cx="7205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accent2"/>
                </a:solidFill>
                <a:latin typeface="Gill Sans"/>
                <a:ea typeface="Gill Sans"/>
                <a:cs typeface="Gill Sans"/>
                <a:sym typeface="Gill Sans"/>
              </a:rPr>
              <a:t>USAID updates the Feed the Future branding guidelines. This is most recent version. </a:t>
            </a:r>
            <a:endParaRPr dirty="0"/>
          </a:p>
        </p:txBody>
      </p:sp>
      <p:sp>
        <p:nvSpPr>
          <p:cNvPr id="2" name="TextBox 1">
            <a:extLst>
              <a:ext uri="{FF2B5EF4-FFF2-40B4-BE49-F238E27FC236}">
                <a16:creationId xmlns:a16="http://schemas.microsoft.com/office/drawing/2014/main" id="{20AE3724-0097-D40E-A7FE-A36AA22DE1F2}"/>
              </a:ext>
            </a:extLst>
          </p:cNvPr>
          <p:cNvSpPr txBox="1"/>
          <p:nvPr/>
        </p:nvSpPr>
        <p:spPr>
          <a:xfrm>
            <a:off x="10615613" y="6314475"/>
            <a:ext cx="1157679" cy="266419"/>
          </a:xfrm>
          <a:prstGeom prst="rect">
            <a:avLst/>
          </a:prstGeom>
          <a:noFill/>
        </p:spPr>
        <p:txBody>
          <a:bodyPr wrap="square">
            <a:spAutoFit/>
          </a:bodyPr>
          <a:lstStyle/>
          <a:p>
            <a:r>
              <a:rPr lang="en-US" sz="1100" i="1" dirty="0">
                <a:solidFill>
                  <a:schemeClr val="bg1">
                    <a:lumMod val="50000"/>
                  </a:schemeClr>
                </a:solidFill>
                <a:latin typeface="Gill Sans MT" panose="020B0502020104020203" pitchFamily="34" charset="77"/>
              </a:rPr>
              <a:t>feedthefuture.gov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7da23b23bd_1_42"/>
          <p:cNvSpPr txBox="1">
            <a:spLocks noGrp="1"/>
          </p:cNvSpPr>
          <p:nvPr>
            <p:ph type="title"/>
          </p:nvPr>
        </p:nvSpPr>
        <p:spPr>
          <a:xfrm>
            <a:off x="738186" y="639737"/>
            <a:ext cx="10363200" cy="51916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dirty="0"/>
              <a:t>Why Branding Matters</a:t>
            </a:r>
            <a:endParaRPr sz="3200" u="none" strike="noStrike" cap="none" dirty="0">
              <a:solidFill>
                <a:schemeClr val="dk2"/>
              </a:solidFill>
            </a:endParaRPr>
          </a:p>
        </p:txBody>
      </p:sp>
      <p:sp>
        <p:nvSpPr>
          <p:cNvPr id="189" name="Google Shape;189;g27da23b23bd_1_42"/>
          <p:cNvSpPr txBox="1">
            <a:spLocks noGrp="1"/>
          </p:cNvSpPr>
          <p:nvPr>
            <p:ph type="body" idx="1"/>
          </p:nvPr>
        </p:nvSpPr>
        <p:spPr>
          <a:xfrm>
            <a:off x="738186" y="1605731"/>
            <a:ext cx="5105400" cy="35399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b="1" dirty="0"/>
              <a:t>Why do we follow the guidelines? </a:t>
            </a:r>
            <a:endParaRPr b="1" dirty="0">
              <a:latin typeface="Gill Sans"/>
              <a:ea typeface="Gill Sans"/>
              <a:cs typeface="Gill Sans"/>
              <a:sym typeface="Gill Sans"/>
            </a:endParaRPr>
          </a:p>
          <a:p>
            <a:pPr marL="274320" lvl="0" indent="-274320" algn="l" rtl="0">
              <a:lnSpc>
                <a:spcPct val="100000"/>
              </a:lnSpc>
              <a:spcBef>
                <a:spcPts val="1000"/>
              </a:spcBef>
              <a:spcAft>
                <a:spcPts val="0"/>
              </a:spcAft>
              <a:buSzPts val="2000"/>
              <a:buChar char="•"/>
            </a:pPr>
            <a:r>
              <a:rPr lang="en-US" dirty="0"/>
              <a:t>To strengthen recognition of the Feed the Future brand and the work that falls under it</a:t>
            </a:r>
            <a:endParaRPr dirty="0"/>
          </a:p>
          <a:p>
            <a:pPr marL="274320" lvl="0" indent="-274320" algn="l" rtl="0">
              <a:lnSpc>
                <a:spcPct val="100000"/>
              </a:lnSpc>
              <a:spcBef>
                <a:spcPts val="1000"/>
              </a:spcBef>
              <a:spcAft>
                <a:spcPts val="0"/>
              </a:spcAft>
              <a:buSzPts val="2000"/>
              <a:buChar char="•"/>
            </a:pPr>
            <a:r>
              <a:rPr lang="en-US" dirty="0"/>
              <a:t>To follow the law and our obligations to USAID – </a:t>
            </a:r>
            <a:r>
              <a:rPr lang="en-US" b="1" dirty="0"/>
              <a:t>USAID branding is mandated by Congress</a:t>
            </a:r>
            <a:r>
              <a:rPr lang="en-US" dirty="0"/>
              <a:t>, and Feed the Future branding is mandated by USAID policy</a:t>
            </a:r>
            <a:endParaRPr dirty="0"/>
          </a:p>
        </p:txBody>
      </p:sp>
      <p:sp>
        <p:nvSpPr>
          <p:cNvPr id="190" name="Google Shape;190;g27da23b23bd_1_42"/>
          <p:cNvSpPr txBox="1">
            <a:spLocks noGrp="1"/>
          </p:cNvSpPr>
          <p:nvPr>
            <p:ph type="body" idx="2"/>
          </p:nvPr>
        </p:nvSpPr>
        <p:spPr>
          <a:xfrm>
            <a:off x="5995985" y="1605731"/>
            <a:ext cx="5462589" cy="35399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b="1" dirty="0"/>
              <a:t>Strengthening the </a:t>
            </a:r>
          </a:p>
          <a:p>
            <a:pPr marL="0" lvl="0" indent="0" algn="l" rtl="0">
              <a:lnSpc>
                <a:spcPct val="100000"/>
              </a:lnSpc>
              <a:spcBef>
                <a:spcPts val="0"/>
              </a:spcBef>
              <a:spcAft>
                <a:spcPts val="0"/>
              </a:spcAft>
              <a:buSzPts val="2000"/>
              <a:buNone/>
            </a:pPr>
            <a:r>
              <a:rPr lang="en-US" b="1" dirty="0"/>
              <a:t>Feed the Future brand:</a:t>
            </a:r>
            <a:endParaRPr b="1" dirty="0">
              <a:latin typeface="Gill Sans"/>
              <a:ea typeface="Gill Sans"/>
              <a:cs typeface="Gill Sans"/>
              <a:sym typeface="Gill Sans"/>
            </a:endParaRPr>
          </a:p>
          <a:p>
            <a:pPr marL="0" lvl="0" indent="0" algn="l" rtl="0">
              <a:spcBef>
                <a:spcPts val="0"/>
              </a:spcBef>
              <a:spcAft>
                <a:spcPts val="0"/>
              </a:spcAft>
              <a:buNone/>
            </a:pPr>
            <a:endParaRPr dirty="0"/>
          </a:p>
          <a:p>
            <a:pPr marL="457200" lvl="0" indent="-355600" algn="l" rtl="0">
              <a:spcBef>
                <a:spcPts val="0"/>
              </a:spcBef>
              <a:spcAft>
                <a:spcPts val="0"/>
              </a:spcAft>
              <a:buSzPts val="2000"/>
              <a:buChar char="•"/>
            </a:pPr>
            <a:r>
              <a:rPr lang="en-US" dirty="0"/>
              <a:t>Enhances the visibility and value of all Feed the Future initiatives and projects</a:t>
            </a:r>
            <a:endParaRPr dirty="0"/>
          </a:p>
          <a:p>
            <a:pPr marL="457200" lvl="0" indent="-355600" algn="l" rtl="0">
              <a:spcBef>
                <a:spcPts val="0"/>
              </a:spcBef>
              <a:spcAft>
                <a:spcPts val="0"/>
              </a:spcAft>
              <a:buSzPts val="2000"/>
              <a:buChar char="•"/>
            </a:pPr>
            <a:r>
              <a:rPr lang="en-US" dirty="0"/>
              <a:t>Improves the impact and consistency of communications across Agencies and partners </a:t>
            </a:r>
            <a:endParaRPr dirty="0"/>
          </a:p>
          <a:p>
            <a:pPr marL="457200" lvl="0" indent="-355600" algn="l" rtl="0">
              <a:spcBef>
                <a:spcPts val="0"/>
              </a:spcBef>
              <a:spcAft>
                <a:spcPts val="0"/>
              </a:spcAft>
              <a:buSzPts val="2000"/>
              <a:buChar char="•"/>
            </a:pPr>
            <a:r>
              <a:rPr lang="en-US" dirty="0"/>
              <a:t>Demonstrates that all of our varied efforts and contributions fall under one initiative, backed by the U.S. government</a:t>
            </a:r>
            <a:endParaRPr sz="2000" dirty="0">
              <a:latin typeface="Gill Sans"/>
              <a:ea typeface="Gill Sans"/>
              <a:cs typeface="Gill Sans"/>
              <a:sym typeface="Gill Sans"/>
            </a:endParaRPr>
          </a:p>
        </p:txBody>
      </p:sp>
      <p:sp>
        <p:nvSpPr>
          <p:cNvPr id="191" name="Google Shape;191;g27da23b23bd_1_42"/>
          <p:cNvSpPr txBox="1">
            <a:spLocks noGrp="1"/>
          </p:cNvSpPr>
          <p:nvPr>
            <p:ph type="sldNum" idx="12"/>
          </p:nvPr>
        </p:nvSpPr>
        <p:spPr>
          <a:xfrm>
            <a:off x="11416554" y="6388435"/>
            <a:ext cx="542400" cy="118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1050"/>
              <a:buFont typeface="Gill Sans"/>
              <a:buNone/>
            </a:pPr>
            <a:fld id="{00000000-1234-1234-1234-123412341234}" type="slidenum">
              <a:rPr lang="en-US"/>
              <a:t>9</a:t>
            </a:fld>
            <a:endParaRPr/>
          </a:p>
        </p:txBody>
      </p:sp>
      <p:sp>
        <p:nvSpPr>
          <p:cNvPr id="192" name="Google Shape;192;g27da23b23bd_1_42"/>
          <p:cNvSpPr txBox="1"/>
          <p:nvPr/>
        </p:nvSpPr>
        <p:spPr>
          <a:xfrm>
            <a:off x="762000" y="5337631"/>
            <a:ext cx="103632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dirty="0">
                <a:solidFill>
                  <a:srgbClr val="7F7F7F"/>
                </a:solidFill>
                <a:latin typeface="Gill Sans"/>
                <a:ea typeface="Gill Sans"/>
                <a:cs typeface="Gill Sans"/>
                <a:sym typeface="Gill Sans"/>
              </a:rPr>
              <a:t>Citation: USAID branding is mandated by Section 641 of the Foreign Assistance Act of 1961, and Automated Directive System (ADS) Chapter 320 guides USAID’s implementation of that Congressional directive. In accordance with the Administrator’s determination dated December 29, 2014, authorized by ADS 320.3.4.1, additional Feed the Future branding guidelines apply to USAID projects funded by the Feed the Future initiative. Source: ADS 320, available at: </a:t>
            </a:r>
            <a:r>
              <a:rPr lang="en-US" sz="1050" i="1" u="sng" dirty="0">
                <a:solidFill>
                  <a:schemeClr val="hlink"/>
                </a:solidFill>
                <a:latin typeface="Gill Sans"/>
                <a:ea typeface="Gill Sans"/>
                <a:cs typeface="Gill Sans"/>
                <a:sym typeface="Gill Sans"/>
                <a:hlinkClick r:id="rId3"/>
              </a:rPr>
              <a:t>usaid.gov/about-us/agency-policy/series-300/320</a:t>
            </a:r>
            <a:r>
              <a:rPr lang="en-US" sz="1050" dirty="0">
                <a:solidFill>
                  <a:srgbClr val="7F7F7F"/>
                </a:solidFill>
                <a:latin typeface="Gill Sans"/>
                <a:ea typeface="Gill Sans"/>
                <a:cs typeface="Gill Sans"/>
                <a:sym typeface="Gill Sans"/>
              </a:rPr>
              <a:t>, and 2 Code of Federal Regulations (CFR) 700.16, available at: </a:t>
            </a:r>
            <a:r>
              <a:rPr lang="en-US" sz="1050" i="1" u="sng" dirty="0">
                <a:solidFill>
                  <a:schemeClr val="hlink"/>
                </a:solidFill>
                <a:latin typeface="Gill Sans"/>
                <a:ea typeface="Gill Sans"/>
                <a:cs typeface="Gill Sans"/>
                <a:sym typeface="Gill Sans"/>
                <a:hlinkClick r:id="rId4"/>
              </a:rPr>
              <a:t>ecfr.gov/current/title-2/subtitle-B/chapter-VII/part-700</a:t>
            </a:r>
            <a:r>
              <a:rPr lang="en-US" sz="1050" dirty="0">
                <a:solidFill>
                  <a:srgbClr val="7F7F7F"/>
                </a:solidFill>
                <a:latin typeface="Gill Sans"/>
                <a:ea typeface="Gill Sans"/>
                <a:cs typeface="Gill Sans"/>
                <a:sym typeface="Gill Sans"/>
              </a:rPr>
              <a:t>. </a:t>
            </a:r>
            <a:endParaRPr sz="1050" dirty="0">
              <a:solidFill>
                <a:srgbClr val="7F7F7F"/>
              </a:solidFill>
              <a:latin typeface="Gill Sans"/>
              <a:ea typeface="Gill Sans"/>
              <a:cs typeface="Gill Sans"/>
              <a:sym typeface="Gill Sans"/>
            </a:endParaRPr>
          </a:p>
        </p:txBody>
      </p:sp>
      <p:sp>
        <p:nvSpPr>
          <p:cNvPr id="2" name="TextBox 1">
            <a:extLst>
              <a:ext uri="{FF2B5EF4-FFF2-40B4-BE49-F238E27FC236}">
                <a16:creationId xmlns:a16="http://schemas.microsoft.com/office/drawing/2014/main" id="{84FA7366-68FB-7225-1488-720B47A48333}"/>
              </a:ext>
            </a:extLst>
          </p:cNvPr>
          <p:cNvSpPr txBox="1"/>
          <p:nvPr/>
        </p:nvSpPr>
        <p:spPr>
          <a:xfrm>
            <a:off x="10615613" y="6314475"/>
            <a:ext cx="1157679" cy="266419"/>
          </a:xfrm>
          <a:prstGeom prst="rect">
            <a:avLst/>
          </a:prstGeom>
          <a:noFill/>
        </p:spPr>
        <p:txBody>
          <a:bodyPr wrap="square">
            <a:spAutoFit/>
          </a:bodyPr>
          <a:lstStyle/>
          <a:p>
            <a:r>
              <a:rPr lang="en-US" sz="1100" i="1" dirty="0">
                <a:solidFill>
                  <a:schemeClr val="bg1">
                    <a:lumMod val="50000"/>
                  </a:schemeClr>
                </a:solidFill>
                <a:latin typeface="Gill Sans MT" panose="020B0502020104020203" pitchFamily="34" charset="77"/>
              </a:rPr>
              <a:t>feedthefuture.gov</a:t>
            </a:r>
          </a:p>
        </p:txBody>
      </p:sp>
    </p:spTree>
  </p:cSld>
  <p:clrMapOvr>
    <a:masterClrMapping/>
  </p:clrMapOvr>
</p:sld>
</file>

<file path=ppt/theme/theme1.xml><?xml version="1.0" encoding="utf-8"?>
<a:theme xmlns:a="http://schemas.openxmlformats.org/drawingml/2006/main" name="508C Blue Theme">
  <a:themeElements>
    <a:clrScheme name="Feed the Future 2018 1">
      <a:dk1>
        <a:srgbClr val="000000"/>
      </a:dk1>
      <a:lt1>
        <a:srgbClr val="FFFFFF"/>
      </a:lt1>
      <a:dk2>
        <a:srgbClr val="237C9A"/>
      </a:dk2>
      <a:lt2>
        <a:srgbClr val="518324"/>
      </a:lt2>
      <a:accent1>
        <a:srgbClr val="C25700"/>
      </a:accent1>
      <a:accent2>
        <a:srgbClr val="403B33"/>
      </a:accent2>
      <a:accent3>
        <a:srgbClr val="E6E7E8"/>
      </a:accent3>
      <a:accent4>
        <a:srgbClr val="E6E7E8"/>
      </a:accent4>
      <a:accent5>
        <a:srgbClr val="E6E8E8"/>
      </a:accent5>
      <a:accent6>
        <a:srgbClr val="E6E7E8"/>
      </a:accent6>
      <a:hlink>
        <a:srgbClr val="237C9A"/>
      </a:hlink>
      <a:folHlink>
        <a:srgbClr val="237C9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4027</TotalTime>
  <Words>5410</Words>
  <Application>Microsoft Macintosh PowerPoint</Application>
  <PresentationFormat>Widescreen</PresentationFormat>
  <Paragraphs>360</Paragraphs>
  <Slides>47</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Gill Sans</vt:lpstr>
      <vt:lpstr>Garamond</vt:lpstr>
      <vt:lpstr>Arial</vt:lpstr>
      <vt:lpstr>Cabin</vt:lpstr>
      <vt:lpstr>Gill Sans SemiBold</vt:lpstr>
      <vt:lpstr>Gill Sans SemiBold</vt:lpstr>
      <vt:lpstr>Calibri</vt:lpstr>
      <vt:lpstr>Gill Sans Light</vt:lpstr>
      <vt:lpstr>Segoe UI</vt:lpstr>
      <vt:lpstr>Gill Sans MT</vt:lpstr>
      <vt:lpstr>508C Blue Theme</vt:lpstr>
      <vt:lpstr>PowerPoint Presentation</vt:lpstr>
      <vt:lpstr>PowerPoint Presentation</vt:lpstr>
      <vt:lpstr>Feed the Future Innovation Lab  for Horticulture   Title Subtitle  Presented by Your name Your title, Your organization</vt:lpstr>
      <vt:lpstr>PowerPoint Presentation</vt:lpstr>
      <vt:lpstr>Today’s Agenda</vt:lpstr>
      <vt:lpstr>PowerPoint Presentation</vt:lpstr>
      <vt:lpstr>Feed the Future</vt:lpstr>
      <vt:lpstr>The Feed the Future Brand: History   </vt:lpstr>
      <vt:lpstr>Why Branding Matters</vt:lpstr>
      <vt:lpstr>PowerPoint Presentation</vt:lpstr>
      <vt:lpstr>PowerPoint Presentation</vt:lpstr>
      <vt:lpstr>PowerPoint Presentation</vt:lpstr>
      <vt:lpstr>PowerPoint Presentation</vt:lpstr>
      <vt:lpstr>PowerPoint Presentation</vt:lpstr>
      <vt:lpstr>Properly Logo-Branding Your Project</vt:lpstr>
      <vt:lpstr>The Fundamentals </vt:lpstr>
      <vt:lpstr>PowerPoint Presentation</vt:lpstr>
      <vt:lpstr>Your Project Title  (Use Feed the Future brand primary font Gill Sans)</vt:lpstr>
      <vt:lpstr>Feed the Future Logo Use &amp; Sizing</vt:lpstr>
      <vt:lpstr>Feed the Future Logo Spacing</vt:lpstr>
      <vt:lpstr>PowerPoint Presentation</vt:lpstr>
      <vt:lpstr>PowerPoint Presentation</vt:lpstr>
      <vt:lpstr>Always Include Disclaimer Language </vt:lpstr>
      <vt:lpstr>What to Do When Branding Your Materials</vt:lpstr>
      <vt:lpstr>What Not to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Writing for Impact - Before</vt:lpstr>
      <vt:lpstr>Writing for Impact - After</vt:lpstr>
      <vt:lpstr>PowerPoint Presentation</vt:lpstr>
      <vt:lpstr>PowerPoint Presentation</vt:lpstr>
      <vt:lpstr>PowerPoint Presentation</vt:lpstr>
      <vt:lpstr>PowerPoint Presentation</vt:lpstr>
      <vt:lpstr>PowerPoint Presentation</vt:lpstr>
      <vt:lpstr>Local Leadership: Empowering Narratives Dissolve non-inclusivity. Acknowledge and highlight the value of historically marginalized populations, local, and indigenous communities and knowledge systems</vt:lpstr>
      <vt:lpstr>Case study: At least we fed the hippos!</vt:lpstr>
      <vt:lpstr>PowerPoint Presentation</vt:lpstr>
      <vt:lpstr>Frequently Asked Questions (FAQs)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 the Future Innovation Lab  Communicators Meeting</dc:title>
  <dc:creator>Badani, Leslie (WAS-PWT)</dc:creator>
  <cp:lastModifiedBy>Heather N Hayashi</cp:lastModifiedBy>
  <cp:revision>874</cp:revision>
  <dcterms:created xsi:type="dcterms:W3CDTF">2018-09-26T19:17:32Z</dcterms:created>
  <dcterms:modified xsi:type="dcterms:W3CDTF">2024-04-19T17:28:26Z</dcterms:modified>
</cp:coreProperties>
</file>